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416" r:id="rId3"/>
    <p:sldId id="427" r:id="rId4"/>
    <p:sldId id="428" r:id="rId5"/>
    <p:sldId id="433" r:id="rId6"/>
    <p:sldId id="421" r:id="rId7"/>
    <p:sldId id="425" r:id="rId8"/>
    <p:sldId id="426" r:id="rId9"/>
    <p:sldId id="422" r:id="rId10"/>
    <p:sldId id="434" r:id="rId11"/>
    <p:sldId id="435" r:id="rId12"/>
    <p:sldId id="432" r:id="rId13"/>
    <p:sldId id="429" r:id="rId14"/>
    <p:sldId id="430" r:id="rId15"/>
    <p:sldId id="431" r:id="rId16"/>
    <p:sldId id="387" r:id="rId17"/>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65"/>
    <a:srgbClr val="3A65EB"/>
    <a:srgbClr val="3A59A3"/>
    <a:srgbClr val="60BBC4"/>
    <a:srgbClr val="041A2E"/>
    <a:srgbClr val="002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291" autoAdjust="0"/>
  </p:normalViewPr>
  <p:slideViewPr>
    <p:cSldViewPr>
      <p:cViewPr varScale="1">
        <p:scale>
          <a:sx n="65" d="100"/>
          <a:sy n="65" d="100"/>
        </p:scale>
        <p:origin x="73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52"/>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4" y="1"/>
            <a:ext cx="2945659" cy="495348"/>
          </a:xfrm>
          <a:prstGeom prst="rect">
            <a:avLst/>
          </a:prstGeom>
        </p:spPr>
        <p:txBody>
          <a:bodyPr vert="horz" lIns="91423" tIns="45712" rIns="91423" bIns="45712" rtlCol="0"/>
          <a:lstStyle>
            <a:lvl1pPr algn="l">
              <a:defRPr sz="1200"/>
            </a:lvl1pPr>
          </a:lstStyle>
          <a:p>
            <a:endParaRPr lang="it-IT"/>
          </a:p>
        </p:txBody>
      </p:sp>
      <p:sp>
        <p:nvSpPr>
          <p:cNvPr id="3" name="Segnaposto data 2"/>
          <p:cNvSpPr>
            <a:spLocks noGrp="1"/>
          </p:cNvSpPr>
          <p:nvPr>
            <p:ph type="dt" sz="quarter" idx="1"/>
          </p:nvPr>
        </p:nvSpPr>
        <p:spPr>
          <a:xfrm>
            <a:off x="3850447" y="1"/>
            <a:ext cx="2945659" cy="495348"/>
          </a:xfrm>
          <a:prstGeom prst="rect">
            <a:avLst/>
          </a:prstGeom>
        </p:spPr>
        <p:txBody>
          <a:bodyPr vert="horz" lIns="91423" tIns="45712" rIns="91423" bIns="45712" rtlCol="0"/>
          <a:lstStyle>
            <a:lvl1pPr algn="r">
              <a:defRPr sz="1200"/>
            </a:lvl1pPr>
          </a:lstStyle>
          <a:p>
            <a:fld id="{2D10C646-A36F-4E25-B4B3-313EE9458C05}" type="datetime1">
              <a:rPr lang="it-IT" smtClean="0"/>
              <a:t>01/08/2020</a:t>
            </a:fld>
            <a:endParaRPr lang="it-IT"/>
          </a:p>
        </p:txBody>
      </p:sp>
      <p:sp>
        <p:nvSpPr>
          <p:cNvPr id="4" name="Segnaposto piè di pagina 3"/>
          <p:cNvSpPr>
            <a:spLocks noGrp="1"/>
          </p:cNvSpPr>
          <p:nvPr>
            <p:ph type="ftr" sz="quarter" idx="2"/>
          </p:nvPr>
        </p:nvSpPr>
        <p:spPr>
          <a:xfrm>
            <a:off x="4" y="9377318"/>
            <a:ext cx="2945659" cy="495347"/>
          </a:xfrm>
          <a:prstGeom prst="rect">
            <a:avLst/>
          </a:prstGeom>
        </p:spPr>
        <p:txBody>
          <a:bodyPr vert="horz" lIns="91423" tIns="45712" rIns="91423" bIns="45712"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7" y="9377318"/>
            <a:ext cx="2945659" cy="495347"/>
          </a:xfrm>
          <a:prstGeom prst="rect">
            <a:avLst/>
          </a:prstGeom>
        </p:spPr>
        <p:txBody>
          <a:bodyPr vert="horz" lIns="91423" tIns="45712" rIns="91423" bIns="45712" rtlCol="0" anchor="b"/>
          <a:lstStyle>
            <a:lvl1pPr algn="r">
              <a:defRPr sz="1200"/>
            </a:lvl1pPr>
          </a:lstStyle>
          <a:p>
            <a:fld id="{EAB1E365-8FA0-445A-B7E5-CE511E182BFF}" type="slidenum">
              <a:rPr lang="it-IT" smtClean="0"/>
              <a:t>‹N›</a:t>
            </a:fld>
            <a:endParaRPr lang="it-IT"/>
          </a:p>
        </p:txBody>
      </p:sp>
    </p:spTree>
    <p:extLst>
      <p:ext uri="{BB962C8B-B14F-4D97-AF65-F5344CB8AC3E}">
        <p14:creationId xmlns:p14="http://schemas.microsoft.com/office/powerpoint/2010/main" val="373274408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4" y="2"/>
            <a:ext cx="2945659" cy="493632"/>
          </a:xfrm>
          <a:prstGeom prst="rect">
            <a:avLst/>
          </a:prstGeom>
        </p:spPr>
        <p:txBody>
          <a:bodyPr vert="horz" lIns="91423" tIns="45712" rIns="91423" bIns="45712" rtlCol="0"/>
          <a:lstStyle>
            <a:lvl1pPr algn="l">
              <a:defRPr sz="1200"/>
            </a:lvl1pPr>
          </a:lstStyle>
          <a:p>
            <a:endParaRPr lang="it-IT"/>
          </a:p>
        </p:txBody>
      </p:sp>
      <p:sp>
        <p:nvSpPr>
          <p:cNvPr id="3" name="Segnaposto data 2"/>
          <p:cNvSpPr>
            <a:spLocks noGrp="1"/>
          </p:cNvSpPr>
          <p:nvPr>
            <p:ph type="dt" idx="1"/>
          </p:nvPr>
        </p:nvSpPr>
        <p:spPr>
          <a:xfrm>
            <a:off x="3850447" y="2"/>
            <a:ext cx="2945659" cy="493632"/>
          </a:xfrm>
          <a:prstGeom prst="rect">
            <a:avLst/>
          </a:prstGeom>
        </p:spPr>
        <p:txBody>
          <a:bodyPr vert="horz" lIns="91423" tIns="45712" rIns="91423" bIns="45712" rtlCol="0"/>
          <a:lstStyle>
            <a:lvl1pPr algn="r">
              <a:defRPr sz="1200"/>
            </a:lvl1pPr>
          </a:lstStyle>
          <a:p>
            <a:fld id="{39A11FE5-5712-4C8A-8DAF-F5B712E96CB6}" type="datetime1">
              <a:rPr lang="it-IT" smtClean="0"/>
              <a:t>01/08/2020</a:t>
            </a:fld>
            <a:endParaRPr lang="it-IT"/>
          </a:p>
        </p:txBody>
      </p:sp>
      <p:sp>
        <p:nvSpPr>
          <p:cNvPr id="4" name="Segnaposto immagine diapositiva 3"/>
          <p:cNvSpPr>
            <a:spLocks noGrp="1" noRot="1" noChangeAspect="1"/>
          </p:cNvSpPr>
          <p:nvPr>
            <p:ph type="sldImg" idx="2"/>
          </p:nvPr>
        </p:nvSpPr>
        <p:spPr>
          <a:xfrm>
            <a:off x="106363" y="738188"/>
            <a:ext cx="6584950" cy="3705225"/>
          </a:xfrm>
          <a:prstGeom prst="rect">
            <a:avLst/>
          </a:prstGeom>
          <a:noFill/>
          <a:ln w="12700">
            <a:solidFill>
              <a:prstClr val="black"/>
            </a:solidFill>
          </a:ln>
        </p:spPr>
        <p:txBody>
          <a:bodyPr vert="horz" lIns="91423" tIns="45712" rIns="91423" bIns="45712" rtlCol="0" anchor="ctr"/>
          <a:lstStyle/>
          <a:p>
            <a:endParaRPr lang="it-IT"/>
          </a:p>
        </p:txBody>
      </p:sp>
      <p:sp>
        <p:nvSpPr>
          <p:cNvPr id="5" name="Segnaposto note 4"/>
          <p:cNvSpPr>
            <a:spLocks noGrp="1"/>
          </p:cNvSpPr>
          <p:nvPr>
            <p:ph type="body" sz="quarter" idx="3"/>
          </p:nvPr>
        </p:nvSpPr>
        <p:spPr>
          <a:xfrm>
            <a:off x="679768" y="4689517"/>
            <a:ext cx="5438140" cy="4442698"/>
          </a:xfrm>
          <a:prstGeom prst="rect">
            <a:avLst/>
          </a:prstGeom>
        </p:spPr>
        <p:txBody>
          <a:bodyPr vert="horz" lIns="91423" tIns="45712" rIns="91423" bIns="45712"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4" y="9377319"/>
            <a:ext cx="2945659" cy="493632"/>
          </a:xfrm>
          <a:prstGeom prst="rect">
            <a:avLst/>
          </a:prstGeom>
        </p:spPr>
        <p:txBody>
          <a:bodyPr vert="horz" lIns="91423" tIns="45712" rIns="91423" bIns="45712"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7" y="9377319"/>
            <a:ext cx="2945659" cy="493632"/>
          </a:xfrm>
          <a:prstGeom prst="rect">
            <a:avLst/>
          </a:prstGeom>
        </p:spPr>
        <p:txBody>
          <a:bodyPr vert="horz" lIns="91423" tIns="45712" rIns="91423" bIns="45712" rtlCol="0" anchor="b"/>
          <a:lstStyle>
            <a:lvl1pPr algn="r">
              <a:defRPr sz="1200"/>
            </a:lvl1pPr>
          </a:lstStyle>
          <a:p>
            <a:fld id="{5E750F84-9D7B-4CD8-A0A0-F400C97C07C6}" type="slidenum">
              <a:rPr lang="it-IT" smtClean="0"/>
              <a:t>‹N›</a:t>
            </a:fld>
            <a:endParaRPr lang="it-IT"/>
          </a:p>
        </p:txBody>
      </p:sp>
    </p:spTree>
    <p:extLst>
      <p:ext uri="{BB962C8B-B14F-4D97-AF65-F5344CB8AC3E}">
        <p14:creationId xmlns:p14="http://schemas.microsoft.com/office/powerpoint/2010/main" val="26958028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6363" y="738188"/>
            <a:ext cx="6584950" cy="37052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750F84-9D7B-4CD8-A0A0-F400C97C07C6}" type="slidenum">
              <a:rPr lang="it-IT" smtClean="0"/>
              <a:t>1</a:t>
            </a:fld>
            <a:endParaRPr lang="it-IT"/>
          </a:p>
        </p:txBody>
      </p:sp>
      <p:sp>
        <p:nvSpPr>
          <p:cNvPr id="5" name="Segnaposto data 4"/>
          <p:cNvSpPr>
            <a:spLocks noGrp="1"/>
          </p:cNvSpPr>
          <p:nvPr>
            <p:ph type="dt" idx="11"/>
          </p:nvPr>
        </p:nvSpPr>
        <p:spPr/>
        <p:txBody>
          <a:bodyPr/>
          <a:lstStyle/>
          <a:p>
            <a:fld id="{CE6DB9D6-C895-403F-BA8B-614AF54E4B88}" type="datetime1">
              <a:rPr lang="it-IT" smtClean="0"/>
              <a:t>01/08/2020</a:t>
            </a:fld>
            <a:endParaRPr lang="it-IT"/>
          </a:p>
        </p:txBody>
      </p:sp>
    </p:spTree>
    <p:extLst>
      <p:ext uri="{BB962C8B-B14F-4D97-AF65-F5344CB8AC3E}">
        <p14:creationId xmlns:p14="http://schemas.microsoft.com/office/powerpoint/2010/main" val="9179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
          </p:nvPr>
        </p:nvSpPr>
        <p:spPr/>
        <p:txBody>
          <a:bodyPr/>
          <a:lstStyle/>
          <a:p>
            <a:fld id="{39A11FE5-5712-4C8A-8DAF-F5B712E96CB6}" type="datetime1">
              <a:rPr lang="it-IT" smtClean="0"/>
              <a:t>01/08/2020</a:t>
            </a:fld>
            <a:endParaRPr lang="it-IT"/>
          </a:p>
        </p:txBody>
      </p:sp>
      <p:sp>
        <p:nvSpPr>
          <p:cNvPr id="5" name="Segnaposto numero diapositiva 4"/>
          <p:cNvSpPr>
            <a:spLocks noGrp="1"/>
          </p:cNvSpPr>
          <p:nvPr>
            <p:ph type="sldNum" sz="quarter" idx="5"/>
          </p:nvPr>
        </p:nvSpPr>
        <p:spPr/>
        <p:txBody>
          <a:bodyPr/>
          <a:lstStyle/>
          <a:p>
            <a:fld id="{5E750F84-9D7B-4CD8-A0A0-F400C97C07C6}" type="slidenum">
              <a:rPr lang="it-IT" smtClean="0"/>
              <a:t>8</a:t>
            </a:fld>
            <a:endParaRPr lang="it-IT"/>
          </a:p>
        </p:txBody>
      </p:sp>
    </p:spTree>
    <p:extLst>
      <p:ext uri="{BB962C8B-B14F-4D97-AF65-F5344CB8AC3E}">
        <p14:creationId xmlns:p14="http://schemas.microsoft.com/office/powerpoint/2010/main" val="341878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
          </p:nvPr>
        </p:nvSpPr>
        <p:spPr/>
        <p:txBody>
          <a:bodyPr/>
          <a:lstStyle/>
          <a:p>
            <a:fld id="{39A11FE5-5712-4C8A-8DAF-F5B712E96CB6}" type="datetime1">
              <a:rPr lang="it-IT" smtClean="0"/>
              <a:t>01/08/2020</a:t>
            </a:fld>
            <a:endParaRPr lang="it-IT"/>
          </a:p>
        </p:txBody>
      </p:sp>
      <p:sp>
        <p:nvSpPr>
          <p:cNvPr id="5" name="Segnaposto numero diapositiva 4"/>
          <p:cNvSpPr>
            <a:spLocks noGrp="1"/>
          </p:cNvSpPr>
          <p:nvPr>
            <p:ph type="sldNum" sz="quarter" idx="5"/>
          </p:nvPr>
        </p:nvSpPr>
        <p:spPr/>
        <p:txBody>
          <a:bodyPr/>
          <a:lstStyle/>
          <a:p>
            <a:fld id="{5E750F84-9D7B-4CD8-A0A0-F400C97C07C6}" type="slidenum">
              <a:rPr lang="it-IT" smtClean="0"/>
              <a:t>15</a:t>
            </a:fld>
            <a:endParaRPr lang="it-IT"/>
          </a:p>
        </p:txBody>
      </p:sp>
    </p:spTree>
    <p:extLst>
      <p:ext uri="{BB962C8B-B14F-4D97-AF65-F5344CB8AC3E}">
        <p14:creationId xmlns:p14="http://schemas.microsoft.com/office/powerpoint/2010/main" val="1301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06363" y="738188"/>
            <a:ext cx="6584950" cy="37052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E750F84-9D7B-4CD8-A0A0-F400C97C07C6}" type="slidenum">
              <a:rPr lang="it-IT" smtClean="0">
                <a:solidFill>
                  <a:prstClr val="black"/>
                </a:solidFill>
              </a:rPr>
              <a:pPr/>
              <a:t>16</a:t>
            </a:fld>
            <a:endParaRPr lang="it-IT">
              <a:solidFill>
                <a:prstClr val="black"/>
              </a:solidFill>
            </a:endParaRPr>
          </a:p>
        </p:txBody>
      </p:sp>
      <p:sp>
        <p:nvSpPr>
          <p:cNvPr id="5" name="Segnaposto data 4"/>
          <p:cNvSpPr>
            <a:spLocks noGrp="1"/>
          </p:cNvSpPr>
          <p:nvPr>
            <p:ph type="dt" idx="11"/>
          </p:nvPr>
        </p:nvSpPr>
        <p:spPr/>
        <p:txBody>
          <a:bodyPr/>
          <a:lstStyle/>
          <a:p>
            <a:fld id="{6062B1F2-FB8E-454D-885C-D5F54800D87E}" type="datetime1">
              <a:rPr lang="it-IT" smtClean="0"/>
              <a:t>01/08/2020</a:t>
            </a:fld>
            <a:endParaRPr lang="it-IT"/>
          </a:p>
        </p:txBody>
      </p:sp>
    </p:spTree>
    <p:extLst>
      <p:ext uri="{BB962C8B-B14F-4D97-AF65-F5344CB8AC3E}">
        <p14:creationId xmlns:p14="http://schemas.microsoft.com/office/powerpoint/2010/main" val="437210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Rettangolo 10"/>
          <p:cNvSpPr/>
          <p:nvPr userDrawn="1"/>
        </p:nvSpPr>
        <p:spPr>
          <a:xfrm>
            <a:off x="0" y="0"/>
            <a:ext cx="12192000" cy="6858000"/>
          </a:xfrm>
          <a:prstGeom prst="rect">
            <a:avLst/>
          </a:prstGeom>
          <a:gradFill flip="none" rotWithShape="1">
            <a:gsLst>
              <a:gs pos="0">
                <a:srgbClr val="60BBC4"/>
              </a:gs>
              <a:gs pos="99000">
                <a:srgbClr val="3A59A3">
                  <a:lumMod val="9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hasCustomPrompt="1"/>
          </p:nvPr>
        </p:nvSpPr>
        <p:spPr>
          <a:xfrm>
            <a:off x="914400" y="2130426"/>
            <a:ext cx="10363200" cy="1470025"/>
          </a:xfrm>
        </p:spPr>
        <p:txBody>
          <a:bodyPr/>
          <a:lstStyle/>
          <a:p>
            <a:pPr algn="l"/>
            <a:r>
              <a:rPr lang="it-IT" sz="4400" b="1" dirty="0" err="1">
                <a:solidFill>
                  <a:srgbClr val="3A59A3"/>
                </a:solidFill>
                <a:latin typeface="Arial Black" pitchFamily="34" charset="0"/>
                <a:cs typeface="Arial" pitchFamily="34" charset="0"/>
              </a:rPr>
              <a:t>AppNRun</a:t>
            </a:r>
            <a:endParaRPr lang="it-IT" sz="4000" b="1" dirty="0">
              <a:solidFill>
                <a:srgbClr val="002E6D"/>
              </a:solidFill>
              <a:latin typeface="Arial Black" pitchFamily="34" charset="0"/>
              <a:cs typeface="Arial" pitchFamily="34" charset="0"/>
            </a:endParaRP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609600" y="6356351"/>
            <a:ext cx="2844800" cy="365125"/>
          </a:xfrm>
          <a:prstGeom prst="rect">
            <a:avLst/>
          </a:prstGeom>
        </p:spPr>
        <p:txBody>
          <a:bodyPr/>
          <a:lstStyle>
            <a:lvl1pPr>
              <a:defRPr/>
            </a:lvl1pPr>
          </a:lstStyle>
          <a:p>
            <a:fld id="{9913EE01-C699-4267-BAF7-F6D79C1FF152}" type="datetime1">
              <a:rPr lang="it-IT" smtClean="0"/>
              <a:t>01/08/2020</a:t>
            </a:fld>
            <a:endParaRPr lang="it-IT" dirty="0"/>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12" name="Immagine 11">
            <a:extLst>
              <a:ext uri="{FF2B5EF4-FFF2-40B4-BE49-F238E27FC236}">
                <a16:creationId xmlns:a16="http://schemas.microsoft.com/office/drawing/2014/main" id="{B542FD0A-E6FF-4E44-8363-7629E6B6B854}"/>
              </a:ext>
            </a:extLst>
          </p:cNvPr>
          <p:cNvPicPr>
            <a:picLocks noChangeAspect="1"/>
          </p:cNvPicPr>
          <p:nvPr userDrawn="1"/>
        </p:nvPicPr>
        <p:blipFill>
          <a:blip r:embed="rId2">
            <a:alphaModFix amt="7000"/>
          </a:blip>
          <a:stretch>
            <a:fillRect/>
          </a:stretch>
        </p:blipFill>
        <p:spPr>
          <a:xfrm>
            <a:off x="4859570" y="1056319"/>
            <a:ext cx="6230086" cy="6858000"/>
          </a:xfrm>
          <a:prstGeom prst="rect">
            <a:avLst/>
          </a:prstGeom>
        </p:spPr>
      </p:pic>
    </p:spTree>
    <p:extLst>
      <p:ext uri="{BB962C8B-B14F-4D97-AF65-F5344CB8AC3E}">
        <p14:creationId xmlns:p14="http://schemas.microsoft.com/office/powerpoint/2010/main" val="386172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6CCBCA98-0152-4825-BC4E-9C9883F1E665}" type="datetime1">
              <a:rPr lang="it-IT" smtClean="0"/>
              <a:t>01/08/2020</a:t>
            </a:fld>
            <a:endParaRPr lang="it-IT" dirty="0"/>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8" name="Immagine 7">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a:off x="11316299" y="175241"/>
            <a:ext cx="540341" cy="589463"/>
          </a:xfrm>
          <a:prstGeom prst="rect">
            <a:avLst/>
          </a:prstGeom>
        </p:spPr>
      </p:pic>
    </p:spTree>
    <p:extLst>
      <p:ext uri="{BB962C8B-B14F-4D97-AF65-F5344CB8AC3E}">
        <p14:creationId xmlns:p14="http://schemas.microsoft.com/office/powerpoint/2010/main" val="27911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BDD1705A-B257-4EEB-A1BC-7C4D9C8C8343}" type="datetime1">
              <a:rPr lang="it-IT" smtClean="0"/>
              <a:t>01/08/2020</a:t>
            </a:fld>
            <a:endParaRPr lang="it-IT" dirty="0"/>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7" name="Immagine 6">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rot="5400000">
            <a:off x="11033471" y="5561262"/>
            <a:ext cx="540341" cy="589463"/>
          </a:xfrm>
          <a:prstGeom prst="rect">
            <a:avLst/>
          </a:prstGeom>
        </p:spPr>
      </p:pic>
    </p:spTree>
    <p:extLst>
      <p:ext uri="{BB962C8B-B14F-4D97-AF65-F5344CB8AC3E}">
        <p14:creationId xmlns:p14="http://schemas.microsoft.com/office/powerpoint/2010/main" val="1464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AppNRun Corp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59E589-1416-43D9-A30A-B7F527B15F76}"/>
              </a:ext>
            </a:extLst>
          </p:cNvPr>
          <p:cNvSpPr>
            <a:spLocks noGrp="1"/>
          </p:cNvSpPr>
          <p:nvPr>
            <p:ph type="title"/>
          </p:nvPr>
        </p:nvSpPr>
        <p:spPr/>
        <p:txBody>
          <a:bodyPr/>
          <a:lstStyle/>
          <a:p>
            <a:r>
              <a:rPr lang="it-IT"/>
              <a:t>Fare clic per modificare lo stile del titolo dello schema</a:t>
            </a:r>
          </a:p>
        </p:txBody>
      </p:sp>
      <p:sp>
        <p:nvSpPr>
          <p:cNvPr id="3" name="Segnaposto piè di pagina 2">
            <a:extLst>
              <a:ext uri="{FF2B5EF4-FFF2-40B4-BE49-F238E27FC236}">
                <a16:creationId xmlns:a16="http://schemas.microsoft.com/office/drawing/2014/main" id="{C95CAE3E-ABD5-48A6-8270-2EA1C7ACBBFA}"/>
              </a:ext>
            </a:extLst>
          </p:cNvPr>
          <p:cNvSpPr>
            <a:spLocks noGrp="1"/>
          </p:cNvSpPr>
          <p:nvPr>
            <p:ph type="ftr" sz="quarter" idx="10"/>
          </p:nvPr>
        </p:nvSpPr>
        <p:spPr>
          <a:xfrm>
            <a:off x="4165600" y="6309320"/>
            <a:ext cx="3860800" cy="365125"/>
          </a:xfrm>
          <a:prstGeom prst="rect">
            <a:avLst/>
          </a:prstGeom>
        </p:spPr>
        <p:txBody>
          <a:bodyPr/>
          <a:lstStyle/>
          <a:p>
            <a:r>
              <a:rPr lang="it-IT"/>
              <a:t>©2020 AppNRun S.r.l. –– Tutti i diritti riservati</a:t>
            </a:r>
            <a:endParaRPr lang="it-IT" dirty="0"/>
          </a:p>
        </p:txBody>
      </p:sp>
      <p:sp>
        <p:nvSpPr>
          <p:cNvPr id="4" name="Segnaposto numero diapositiva 3">
            <a:extLst>
              <a:ext uri="{FF2B5EF4-FFF2-40B4-BE49-F238E27FC236}">
                <a16:creationId xmlns:a16="http://schemas.microsoft.com/office/drawing/2014/main" id="{B64B7BF6-648A-40DC-825F-B88BB99F3767}"/>
              </a:ext>
            </a:extLst>
          </p:cNvPr>
          <p:cNvSpPr>
            <a:spLocks noGrp="1"/>
          </p:cNvSpPr>
          <p:nvPr>
            <p:ph type="sldNum" sz="quarter" idx="11"/>
          </p:nvPr>
        </p:nvSpPr>
        <p:spPr>
          <a:xfrm>
            <a:off x="8737600" y="6309320"/>
            <a:ext cx="2844800" cy="365125"/>
          </a:xfrm>
          <a:prstGeom prst="rect">
            <a:avLst/>
          </a:prstGeom>
        </p:spPr>
        <p:txBody>
          <a:bodyPr/>
          <a:lstStyle/>
          <a:p>
            <a:fld id="{8A686703-747E-4BA2-99A4-DCBF425681E9}" type="slidenum">
              <a:rPr lang="it-IT" smtClean="0">
                <a:solidFill>
                  <a:srgbClr val="3A59A3"/>
                </a:solidFill>
              </a:rPr>
              <a:pPr/>
              <a:t>‹N›</a:t>
            </a:fld>
            <a:endParaRPr lang="it-IT" dirty="0"/>
          </a:p>
        </p:txBody>
      </p:sp>
      <p:sp>
        <p:nvSpPr>
          <p:cNvPr id="5" name="Segnaposto data 4">
            <a:extLst>
              <a:ext uri="{FF2B5EF4-FFF2-40B4-BE49-F238E27FC236}">
                <a16:creationId xmlns:a16="http://schemas.microsoft.com/office/drawing/2014/main" id="{5DDD2F57-D5EA-4618-A633-2DBEA321BD3B}"/>
              </a:ext>
            </a:extLst>
          </p:cNvPr>
          <p:cNvSpPr>
            <a:spLocks noGrp="1"/>
          </p:cNvSpPr>
          <p:nvPr>
            <p:ph type="dt" sz="half" idx="12"/>
          </p:nvPr>
        </p:nvSpPr>
        <p:spPr>
          <a:xfrm>
            <a:off x="762000" y="6309320"/>
            <a:ext cx="2844800" cy="365125"/>
          </a:xfrm>
          <a:prstGeom prst="rect">
            <a:avLst/>
          </a:prstGeom>
        </p:spPr>
        <p:txBody>
          <a:bodyPr/>
          <a:lstStyle/>
          <a:p>
            <a:fld id="{D522790A-9600-4179-AE59-58EEF629552E}" type="datetime1">
              <a:rPr lang="it-IT" smtClean="0">
                <a:solidFill>
                  <a:srgbClr val="3A59A3"/>
                </a:solidFill>
              </a:rPr>
              <a:pPr/>
              <a:t>01/08/2020</a:t>
            </a:fld>
            <a:endParaRPr lang="it-IT" dirty="0">
              <a:solidFill>
                <a:srgbClr val="3A59A3"/>
              </a:solidFill>
            </a:endParaRPr>
          </a:p>
        </p:txBody>
      </p:sp>
    </p:spTree>
    <p:extLst>
      <p:ext uri="{BB962C8B-B14F-4D97-AF65-F5344CB8AC3E}">
        <p14:creationId xmlns:p14="http://schemas.microsoft.com/office/powerpoint/2010/main" val="24396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12" name="Immagine 11">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a:off x="11316299" y="175241"/>
            <a:ext cx="540341" cy="589463"/>
          </a:xfrm>
          <a:prstGeom prst="rect">
            <a:avLst/>
          </a:prstGeom>
        </p:spPr>
      </p:pic>
      <p:sp>
        <p:nvSpPr>
          <p:cNvPr id="11" name="Titolo 10">
            <a:extLst>
              <a:ext uri="{FF2B5EF4-FFF2-40B4-BE49-F238E27FC236}">
                <a16:creationId xmlns:a16="http://schemas.microsoft.com/office/drawing/2014/main" id="{95A50143-DA8D-4A11-83B6-C3CB2188442C}"/>
              </a:ext>
            </a:extLst>
          </p:cNvPr>
          <p:cNvSpPr>
            <a:spLocks noGrp="1"/>
          </p:cNvSpPr>
          <p:nvPr>
            <p:ph type="title"/>
          </p:nvPr>
        </p:nvSpPr>
        <p:spPr/>
        <p:txBody>
          <a:bodyPr/>
          <a:lstStyle/>
          <a:p>
            <a:r>
              <a:rPr lang="it-IT"/>
              <a:t>Fare clic per modificare lo stile del titolo dello schema</a:t>
            </a:r>
          </a:p>
        </p:txBody>
      </p:sp>
      <p:sp>
        <p:nvSpPr>
          <p:cNvPr id="16" name="Segnaposto data 3">
            <a:extLst>
              <a:ext uri="{FF2B5EF4-FFF2-40B4-BE49-F238E27FC236}">
                <a16:creationId xmlns:a16="http://schemas.microsoft.com/office/drawing/2014/main" id="{2251DB59-1BC0-41B6-A75F-C6E1AA1A6E32}"/>
              </a:ext>
            </a:extLst>
          </p:cNvPr>
          <p:cNvSpPr>
            <a:spLocks noGrp="1"/>
          </p:cNvSpPr>
          <p:nvPr>
            <p:ph type="dt" sz="half" idx="10"/>
          </p:nvPr>
        </p:nvSpPr>
        <p:spPr>
          <a:xfrm>
            <a:off x="609600" y="6356351"/>
            <a:ext cx="2844800" cy="365125"/>
          </a:xfrm>
          <a:prstGeom prst="rect">
            <a:avLst/>
          </a:prstGeom>
        </p:spPr>
        <p:txBody>
          <a:bodyPr/>
          <a:lstStyle>
            <a:lvl1pPr>
              <a:defRPr sz="1400"/>
            </a:lvl1pPr>
          </a:lstStyle>
          <a:p>
            <a:fld id="{D522790A-9600-4179-AE59-58EEF629552E}" type="datetime1">
              <a:rPr lang="it-IT" smtClean="0"/>
              <a:pPr/>
              <a:t>01/08/2020</a:t>
            </a:fld>
            <a:endParaRPr lang="it-IT" dirty="0"/>
          </a:p>
        </p:txBody>
      </p:sp>
      <p:sp>
        <p:nvSpPr>
          <p:cNvPr id="17" name="Segnaposto piè di pagina 4">
            <a:extLst>
              <a:ext uri="{FF2B5EF4-FFF2-40B4-BE49-F238E27FC236}">
                <a16:creationId xmlns:a16="http://schemas.microsoft.com/office/drawing/2014/main" id="{DCCB3AB5-4221-4BF9-AA5C-DEBF095EA3F3}"/>
              </a:ext>
            </a:extLst>
          </p:cNvPr>
          <p:cNvSpPr>
            <a:spLocks noGrp="1"/>
          </p:cNvSpPr>
          <p:nvPr>
            <p:ph type="ftr" sz="quarter" idx="11"/>
          </p:nvPr>
        </p:nvSpPr>
        <p:spPr>
          <a:xfrm>
            <a:off x="4165600" y="6356351"/>
            <a:ext cx="3860800" cy="365125"/>
          </a:xfrm>
          <a:prstGeom prst="rect">
            <a:avLst/>
          </a:prstGeom>
        </p:spPr>
        <p:txBody>
          <a:bodyPr/>
          <a:lstStyle>
            <a:lvl1pPr algn="ctr">
              <a:defRPr sz="1400"/>
            </a:lvl1pPr>
          </a:lstStyle>
          <a:p>
            <a:r>
              <a:rPr lang="it-IT"/>
              <a:t>©2020 AppNRun S.r.l. – Tutti i Diritti Riservati</a:t>
            </a:r>
            <a:endParaRPr lang="it-IT" dirty="0"/>
          </a:p>
        </p:txBody>
      </p:sp>
      <p:sp>
        <p:nvSpPr>
          <p:cNvPr id="18" name="Segnaposto numero diapositiva 5">
            <a:extLst>
              <a:ext uri="{FF2B5EF4-FFF2-40B4-BE49-F238E27FC236}">
                <a16:creationId xmlns:a16="http://schemas.microsoft.com/office/drawing/2014/main" id="{ECAB007B-4C43-4B20-81EC-A04866992ECF}"/>
              </a:ext>
            </a:extLst>
          </p:cNvPr>
          <p:cNvSpPr>
            <a:spLocks noGrp="1"/>
          </p:cNvSpPr>
          <p:nvPr>
            <p:ph type="sldNum" sz="quarter" idx="12"/>
          </p:nvPr>
        </p:nvSpPr>
        <p:spPr>
          <a:xfrm>
            <a:off x="8737600" y="6356351"/>
            <a:ext cx="2844800" cy="365125"/>
          </a:xfrm>
          <a:prstGeom prst="rect">
            <a:avLst/>
          </a:prstGeom>
        </p:spPr>
        <p:txBody>
          <a:bodyPr/>
          <a:lstStyle>
            <a:lvl1pPr algn="r">
              <a:defRPr sz="1400"/>
            </a:lvl1pPr>
          </a:lstStyle>
          <a:p>
            <a:fld id="{8A686703-747E-4BA2-99A4-DCBF425681E9}" type="slidenum">
              <a:rPr lang="it-IT" smtClean="0"/>
              <a:pPr/>
              <a:t>‹N›</a:t>
            </a:fld>
            <a:endParaRPr lang="it-IT"/>
          </a:p>
        </p:txBody>
      </p:sp>
    </p:spTree>
    <p:extLst>
      <p:ext uri="{BB962C8B-B14F-4D97-AF65-F5344CB8AC3E}">
        <p14:creationId xmlns:p14="http://schemas.microsoft.com/office/powerpoint/2010/main" val="348549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D522790A-9600-4179-AE59-58EEF629552E}" type="datetime1">
              <a:rPr lang="it-IT" smtClean="0"/>
              <a:t>01/08/2020</a:t>
            </a:fld>
            <a:endParaRPr lang="it-IT" dirty="0"/>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8" name="Immagine 7">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a:off x="11316299" y="175241"/>
            <a:ext cx="540341" cy="589463"/>
          </a:xfrm>
          <a:prstGeom prst="rect">
            <a:avLst/>
          </a:prstGeom>
        </p:spPr>
      </p:pic>
    </p:spTree>
    <p:extLst>
      <p:ext uri="{BB962C8B-B14F-4D97-AF65-F5344CB8AC3E}">
        <p14:creationId xmlns:p14="http://schemas.microsoft.com/office/powerpoint/2010/main" val="64938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B2095005-447D-4DED-9910-D842F64F6EAE}" type="datetime1">
              <a:rPr lang="it-IT" smtClean="0"/>
              <a:t>01/08/2020</a:t>
            </a:fld>
            <a:endParaRPr lang="it-IT" dirty="0"/>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9" name="Immagine 8">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a:off x="11316299" y="175241"/>
            <a:ext cx="540341" cy="589463"/>
          </a:xfrm>
          <a:prstGeom prst="rect">
            <a:avLst/>
          </a:prstGeom>
        </p:spPr>
      </p:pic>
    </p:spTree>
    <p:extLst>
      <p:ext uri="{BB962C8B-B14F-4D97-AF65-F5344CB8AC3E}">
        <p14:creationId xmlns:p14="http://schemas.microsoft.com/office/powerpoint/2010/main" val="280836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609600" y="6356351"/>
            <a:ext cx="2844800" cy="365125"/>
          </a:xfrm>
          <a:prstGeom prst="rect">
            <a:avLst/>
          </a:prstGeom>
        </p:spPr>
        <p:txBody>
          <a:bodyPr/>
          <a:lstStyle/>
          <a:p>
            <a:fld id="{DD8EA1CB-3795-443D-AC80-CEAE10A63160}" type="datetime1">
              <a:rPr lang="it-IT" smtClean="0"/>
              <a:t>01/08/2020</a:t>
            </a:fld>
            <a:endParaRPr lang="it-IT" dirty="0"/>
          </a:p>
        </p:txBody>
      </p:sp>
      <p:sp>
        <p:nvSpPr>
          <p:cNvPr id="8" name="Segnaposto piè di pagina 7"/>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9" name="Segnaposto numero diapositiva 8"/>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11" name="Immagine 10">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a:off x="11316299" y="175241"/>
            <a:ext cx="540341" cy="589463"/>
          </a:xfrm>
          <a:prstGeom prst="rect">
            <a:avLst/>
          </a:prstGeom>
        </p:spPr>
      </p:pic>
    </p:spTree>
    <p:extLst>
      <p:ext uri="{BB962C8B-B14F-4D97-AF65-F5344CB8AC3E}">
        <p14:creationId xmlns:p14="http://schemas.microsoft.com/office/powerpoint/2010/main" val="267304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endParaRPr lang="it-IT" sz="4000" b="1" dirty="0">
              <a:solidFill>
                <a:srgbClr val="002E6D"/>
              </a:solidFill>
              <a:latin typeface="Arial Black" pitchFamily="34" charset="0"/>
              <a:cs typeface="Arial" pitchFamily="34" charset="0"/>
            </a:endParaRPr>
          </a:p>
        </p:txBody>
      </p:sp>
      <p:sp>
        <p:nvSpPr>
          <p:cNvPr id="3" name="Segnaposto data 2"/>
          <p:cNvSpPr>
            <a:spLocks noGrp="1"/>
          </p:cNvSpPr>
          <p:nvPr>
            <p:ph type="dt" sz="half" idx="10"/>
          </p:nvPr>
        </p:nvSpPr>
        <p:spPr>
          <a:xfrm>
            <a:off x="609600" y="6356351"/>
            <a:ext cx="2844800" cy="365125"/>
          </a:xfrm>
          <a:prstGeom prst="rect">
            <a:avLst/>
          </a:prstGeom>
        </p:spPr>
        <p:txBody>
          <a:bodyPr/>
          <a:lstStyle/>
          <a:p>
            <a:fld id="{B3F135BB-32C3-45A9-8067-B15A6352B007}" type="datetime1">
              <a:rPr lang="it-IT" smtClean="0"/>
              <a:t>01/08/2020</a:t>
            </a:fld>
            <a:endParaRPr lang="it-IT" dirty="0"/>
          </a:p>
        </p:txBody>
      </p:sp>
      <p:sp>
        <p:nvSpPr>
          <p:cNvPr id="4" name="Segnaposto piè di pagina 3"/>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5" name="Segnaposto numero diapositiva 4"/>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8" name="Immagine 7">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a:off x="11316299" y="175241"/>
            <a:ext cx="540341" cy="589463"/>
          </a:xfrm>
          <a:prstGeom prst="rect">
            <a:avLst/>
          </a:prstGeom>
        </p:spPr>
      </p:pic>
    </p:spTree>
    <p:extLst>
      <p:ext uri="{BB962C8B-B14F-4D97-AF65-F5344CB8AC3E}">
        <p14:creationId xmlns:p14="http://schemas.microsoft.com/office/powerpoint/2010/main" val="77249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6351"/>
            <a:ext cx="2844800" cy="365125"/>
          </a:xfrm>
          <a:prstGeom prst="rect">
            <a:avLst/>
          </a:prstGeom>
        </p:spPr>
        <p:txBody>
          <a:bodyPr/>
          <a:lstStyle/>
          <a:p>
            <a:fld id="{3AB1B629-D714-4260-ABE9-D29FC67F922E}" type="datetime1">
              <a:rPr lang="it-IT" smtClean="0"/>
              <a:t>01/08/2020</a:t>
            </a:fld>
            <a:endParaRPr lang="it-IT" dirty="0"/>
          </a:p>
        </p:txBody>
      </p:sp>
      <p:sp>
        <p:nvSpPr>
          <p:cNvPr id="3" name="Segnaposto piè di pagina 2"/>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4" name="Segnaposto numero diapositiva 3"/>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spTree>
    <p:extLst>
      <p:ext uri="{BB962C8B-B14F-4D97-AF65-F5344CB8AC3E}">
        <p14:creationId xmlns:p14="http://schemas.microsoft.com/office/powerpoint/2010/main" val="360492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8E850B74-140D-4C98-84A0-BD5E6CF367A2}" type="datetime1">
              <a:rPr lang="it-IT" smtClean="0"/>
              <a:t>01/08/2020</a:t>
            </a:fld>
            <a:endParaRPr lang="it-IT" dirty="0"/>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spTree>
    <p:extLst>
      <p:ext uri="{BB962C8B-B14F-4D97-AF65-F5344CB8AC3E}">
        <p14:creationId xmlns:p14="http://schemas.microsoft.com/office/powerpoint/2010/main" val="341734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609600" y="6356351"/>
            <a:ext cx="2844800" cy="365125"/>
          </a:xfrm>
          <a:prstGeom prst="rect">
            <a:avLst/>
          </a:prstGeom>
        </p:spPr>
        <p:txBody>
          <a:bodyPr/>
          <a:lstStyle/>
          <a:p>
            <a:fld id="{C40939B0-9D48-4CE3-8D36-875B50233F95}" type="datetime1">
              <a:rPr lang="it-IT" smtClean="0"/>
              <a:t>01/08/2020</a:t>
            </a:fld>
            <a:endParaRPr lang="it-IT" dirty="0"/>
          </a:p>
        </p:txBody>
      </p:sp>
      <p:sp>
        <p:nvSpPr>
          <p:cNvPr id="6" name="Segnaposto piè di pagina 5"/>
          <p:cNvSpPr>
            <a:spLocks noGrp="1"/>
          </p:cNvSpPr>
          <p:nvPr>
            <p:ph type="ftr" sz="quarter" idx="11"/>
          </p:nvPr>
        </p:nvSpPr>
        <p:spPr>
          <a:xfrm>
            <a:off x="4165600" y="6356351"/>
            <a:ext cx="3860800" cy="365125"/>
          </a:xfrm>
          <a:prstGeom prst="rect">
            <a:avLst/>
          </a:prstGeom>
        </p:spPr>
        <p:txBody>
          <a:bodyPr/>
          <a:lstStyle/>
          <a:p>
            <a:r>
              <a:rPr lang="it-IT" dirty="0"/>
              <a:t>©2020 </a:t>
            </a:r>
            <a:r>
              <a:rPr lang="it-IT" dirty="0" err="1"/>
              <a:t>AppNRun</a:t>
            </a:r>
            <a:r>
              <a:rPr lang="it-IT" dirty="0"/>
              <a:t> S.r.l. – Tutti i Diritti Riservati</a:t>
            </a:r>
          </a:p>
        </p:txBody>
      </p:sp>
      <p:sp>
        <p:nvSpPr>
          <p:cNvPr id="7" name="Segnaposto numero diapositiva 6"/>
          <p:cNvSpPr>
            <a:spLocks noGrp="1"/>
          </p:cNvSpPr>
          <p:nvPr>
            <p:ph type="sldNum" sz="quarter" idx="12"/>
          </p:nvPr>
        </p:nvSpPr>
        <p:spPr>
          <a:xfrm>
            <a:off x="8737600" y="6356351"/>
            <a:ext cx="2844800" cy="365125"/>
          </a:xfrm>
          <a:prstGeom prst="rect">
            <a:avLst/>
          </a:prstGeom>
        </p:spPr>
        <p:txBody>
          <a:bodyPr/>
          <a:lstStyle/>
          <a:p>
            <a:fld id="{8A686703-747E-4BA2-99A4-DCBF425681E9}" type="slidenum">
              <a:rPr lang="it-IT" smtClean="0"/>
              <a:t>‹N›</a:t>
            </a:fld>
            <a:endParaRPr lang="it-IT"/>
          </a:p>
        </p:txBody>
      </p:sp>
      <p:pic>
        <p:nvPicPr>
          <p:cNvPr id="9" name="Immagine 8">
            <a:extLst>
              <a:ext uri="{FF2B5EF4-FFF2-40B4-BE49-F238E27FC236}">
                <a16:creationId xmlns:a16="http://schemas.microsoft.com/office/drawing/2014/main" id="{D8F5EA90-AD0A-A44F-A318-7F4F73BD7E56}"/>
              </a:ext>
            </a:extLst>
          </p:cNvPr>
          <p:cNvPicPr>
            <a:picLocks noChangeAspect="1"/>
          </p:cNvPicPr>
          <p:nvPr userDrawn="1"/>
        </p:nvPicPr>
        <p:blipFill>
          <a:blip r:embed="rId2"/>
          <a:stretch>
            <a:fillRect/>
          </a:stretch>
        </p:blipFill>
        <p:spPr>
          <a:xfrm>
            <a:off x="11316299" y="175241"/>
            <a:ext cx="540341" cy="589463"/>
          </a:xfrm>
          <a:prstGeom prst="rect">
            <a:avLst/>
          </a:prstGeom>
        </p:spPr>
      </p:pic>
    </p:spTree>
    <p:extLst>
      <p:ext uri="{BB962C8B-B14F-4D97-AF65-F5344CB8AC3E}">
        <p14:creationId xmlns:p14="http://schemas.microsoft.com/office/powerpoint/2010/main" val="167264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Segnaposto data 3">
            <a:extLst>
              <a:ext uri="{FF2B5EF4-FFF2-40B4-BE49-F238E27FC236}">
                <a16:creationId xmlns:a16="http://schemas.microsoft.com/office/drawing/2014/main" id="{A4E9F26E-E91F-4550-AA5D-470F38F73A00}"/>
              </a:ext>
            </a:extLst>
          </p:cNvPr>
          <p:cNvSpPr>
            <a:spLocks noGrp="1"/>
          </p:cNvSpPr>
          <p:nvPr>
            <p:ph type="dt" sz="half" idx="2"/>
          </p:nvPr>
        </p:nvSpPr>
        <p:spPr>
          <a:xfrm>
            <a:off x="609600" y="6356351"/>
            <a:ext cx="2844800" cy="365125"/>
          </a:xfrm>
          <a:prstGeom prst="rect">
            <a:avLst/>
          </a:prstGeom>
        </p:spPr>
        <p:txBody>
          <a:bodyPr/>
          <a:lstStyle>
            <a:lvl1pPr>
              <a:defRPr sz="1400"/>
            </a:lvl1pPr>
          </a:lstStyle>
          <a:p>
            <a:fld id="{D522790A-9600-4179-AE59-58EEF629552E}" type="datetime1">
              <a:rPr lang="it-IT" smtClean="0"/>
              <a:pPr/>
              <a:t>01/08/2020</a:t>
            </a:fld>
            <a:endParaRPr lang="it-IT" dirty="0"/>
          </a:p>
        </p:txBody>
      </p:sp>
      <p:sp>
        <p:nvSpPr>
          <p:cNvPr id="14" name="Segnaposto piè di pagina 4">
            <a:extLst>
              <a:ext uri="{FF2B5EF4-FFF2-40B4-BE49-F238E27FC236}">
                <a16:creationId xmlns:a16="http://schemas.microsoft.com/office/drawing/2014/main" id="{A53088EE-3942-45E1-8BC8-6C5D5AA96361}"/>
              </a:ext>
            </a:extLst>
          </p:cNvPr>
          <p:cNvSpPr>
            <a:spLocks noGrp="1"/>
          </p:cNvSpPr>
          <p:nvPr>
            <p:ph type="ftr" sz="quarter" idx="3"/>
          </p:nvPr>
        </p:nvSpPr>
        <p:spPr>
          <a:xfrm>
            <a:off x="4165600" y="6356351"/>
            <a:ext cx="3860800" cy="365125"/>
          </a:xfrm>
          <a:prstGeom prst="rect">
            <a:avLst/>
          </a:prstGeom>
        </p:spPr>
        <p:txBody>
          <a:bodyPr/>
          <a:lstStyle>
            <a:lvl1pPr algn="ctr">
              <a:defRPr sz="1400"/>
            </a:lvl1pPr>
          </a:lstStyle>
          <a:p>
            <a:r>
              <a:rPr lang="it-IT"/>
              <a:t>©2020 AppNRun S.r.l. – Tutti i Diritti Riservati</a:t>
            </a:r>
            <a:endParaRPr lang="it-IT" dirty="0"/>
          </a:p>
        </p:txBody>
      </p:sp>
      <p:sp>
        <p:nvSpPr>
          <p:cNvPr id="15" name="Segnaposto numero diapositiva 5">
            <a:extLst>
              <a:ext uri="{FF2B5EF4-FFF2-40B4-BE49-F238E27FC236}">
                <a16:creationId xmlns:a16="http://schemas.microsoft.com/office/drawing/2014/main" id="{D7C2293D-127A-4EEB-880D-31288CB69A02}"/>
              </a:ext>
            </a:extLst>
          </p:cNvPr>
          <p:cNvSpPr>
            <a:spLocks noGrp="1"/>
          </p:cNvSpPr>
          <p:nvPr>
            <p:ph type="sldNum" sz="quarter" idx="4"/>
          </p:nvPr>
        </p:nvSpPr>
        <p:spPr>
          <a:xfrm>
            <a:off x="8737600" y="6356351"/>
            <a:ext cx="2844800" cy="365125"/>
          </a:xfrm>
          <a:prstGeom prst="rect">
            <a:avLst/>
          </a:prstGeom>
        </p:spPr>
        <p:txBody>
          <a:bodyPr/>
          <a:lstStyle>
            <a:lvl1pPr algn="r">
              <a:defRPr sz="1400"/>
            </a:lvl1pPr>
          </a:lstStyle>
          <a:p>
            <a:fld id="{8A686703-747E-4BA2-99A4-DCBF425681E9}" type="slidenum">
              <a:rPr lang="it-IT" smtClean="0"/>
              <a:pPr/>
              <a:t>‹N›</a:t>
            </a:fld>
            <a:endParaRPr lang="it-IT"/>
          </a:p>
        </p:txBody>
      </p:sp>
    </p:spTree>
    <p:extLst>
      <p:ext uri="{BB962C8B-B14F-4D97-AF65-F5344CB8AC3E}">
        <p14:creationId xmlns:p14="http://schemas.microsoft.com/office/powerpoint/2010/main" val="98273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ppnrun.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hyperlink" Target="http://www.appnrun.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011B9628-8CA5-A647-8805-E1D1EB63B6AF}"/>
              </a:ext>
            </a:extLst>
          </p:cNvPr>
          <p:cNvSpPr txBox="1">
            <a:spLocks/>
          </p:cNvSpPr>
          <p:nvPr/>
        </p:nvSpPr>
        <p:spPr>
          <a:xfrm>
            <a:off x="9959752" y="6021288"/>
            <a:ext cx="2232248" cy="241694"/>
          </a:xfrm>
          <a:prstGeom prst="rect">
            <a:avLst/>
          </a:prstGeom>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it-IT" sz="1400" dirty="0">
                <a:solidFill>
                  <a:schemeClr val="bg1"/>
                </a:solidFill>
                <a:latin typeface="+mn-lt"/>
                <a:cs typeface="Arial" pitchFamily="34" charset="0"/>
              </a:rPr>
              <a:t>Agosto 2020</a:t>
            </a:r>
            <a:endParaRPr lang="it-IT" sz="1400" b="1" dirty="0">
              <a:solidFill>
                <a:schemeClr val="bg1"/>
              </a:solidFill>
              <a:latin typeface="+mn-lt"/>
              <a:cs typeface="Arial" pitchFamily="34" charset="0"/>
            </a:endParaRPr>
          </a:p>
        </p:txBody>
      </p:sp>
      <p:sp>
        <p:nvSpPr>
          <p:cNvPr id="9" name="Rettangolo 8"/>
          <p:cNvSpPr/>
          <p:nvPr/>
        </p:nvSpPr>
        <p:spPr>
          <a:xfrm>
            <a:off x="3890578" y="6425708"/>
            <a:ext cx="4308744" cy="276999"/>
          </a:xfrm>
          <a:prstGeom prst="rect">
            <a:avLst/>
          </a:prstGeom>
        </p:spPr>
        <p:txBody>
          <a:bodyPr wrap="none">
            <a:spAutoFit/>
          </a:bodyPr>
          <a:lstStyle/>
          <a:p>
            <a:r>
              <a:rPr lang="en-US" sz="1200" dirty="0">
                <a:solidFill>
                  <a:schemeClr val="bg1"/>
                </a:solidFill>
              </a:rPr>
              <a:t>©2020 </a:t>
            </a:r>
            <a:r>
              <a:rPr lang="en-US" sz="1200" dirty="0" err="1">
                <a:solidFill>
                  <a:schemeClr val="bg1"/>
                </a:solidFill>
              </a:rPr>
              <a:t>AppNRun</a:t>
            </a:r>
            <a:r>
              <a:rPr lang="en-US" sz="1200" dirty="0">
                <a:solidFill>
                  <a:schemeClr val="bg1"/>
                </a:solidFill>
              </a:rPr>
              <a:t> </a:t>
            </a:r>
            <a:r>
              <a:rPr lang="en-US" sz="1200" dirty="0" err="1">
                <a:solidFill>
                  <a:schemeClr val="bg1"/>
                </a:solidFill>
              </a:rPr>
              <a:t>S.r.l</a:t>
            </a:r>
            <a:r>
              <a:rPr lang="en-US" sz="1200" dirty="0">
                <a:solidFill>
                  <a:schemeClr val="bg1"/>
                </a:solidFill>
              </a:rPr>
              <a:t>. – </a:t>
            </a:r>
            <a:r>
              <a:rPr lang="en-US" sz="1200" dirty="0" err="1">
                <a:solidFill>
                  <a:schemeClr val="bg1"/>
                </a:solidFill>
              </a:rPr>
              <a:t>Tutti</a:t>
            </a:r>
            <a:r>
              <a:rPr lang="en-US" sz="1200" dirty="0">
                <a:solidFill>
                  <a:schemeClr val="bg1"/>
                </a:solidFill>
              </a:rPr>
              <a:t> I </a:t>
            </a:r>
            <a:r>
              <a:rPr lang="en-US" sz="1200" dirty="0" err="1">
                <a:solidFill>
                  <a:schemeClr val="bg1"/>
                </a:solidFill>
              </a:rPr>
              <a:t>diritti</a:t>
            </a:r>
            <a:r>
              <a:rPr lang="en-US" sz="1200" dirty="0">
                <a:solidFill>
                  <a:schemeClr val="bg1"/>
                </a:solidFill>
              </a:rPr>
              <a:t> </a:t>
            </a:r>
            <a:r>
              <a:rPr lang="en-US" sz="1200" dirty="0" err="1">
                <a:solidFill>
                  <a:schemeClr val="bg1"/>
                </a:solidFill>
              </a:rPr>
              <a:t>riservati</a:t>
            </a:r>
            <a:r>
              <a:rPr lang="en-US" sz="1200" dirty="0">
                <a:solidFill>
                  <a:schemeClr val="bg1"/>
                </a:solidFill>
              </a:rPr>
              <a:t> – </a:t>
            </a:r>
            <a:r>
              <a:rPr lang="en-US" sz="1200" dirty="0" err="1">
                <a:solidFill>
                  <a:schemeClr val="bg1"/>
                </a:solidFill>
              </a:rPr>
              <a:t>versione</a:t>
            </a:r>
            <a:r>
              <a:rPr lang="en-US" sz="1200" dirty="0">
                <a:solidFill>
                  <a:schemeClr val="bg1"/>
                </a:solidFill>
              </a:rPr>
              <a:t> 20200801</a:t>
            </a:r>
          </a:p>
        </p:txBody>
      </p:sp>
      <p:sp>
        <p:nvSpPr>
          <p:cNvPr id="6" name="Titolo 1">
            <a:extLst>
              <a:ext uri="{FF2B5EF4-FFF2-40B4-BE49-F238E27FC236}">
                <a16:creationId xmlns:a16="http://schemas.microsoft.com/office/drawing/2014/main" id="{3D06A71F-F91A-45CB-9016-03EF21DE6F30}"/>
              </a:ext>
            </a:extLst>
          </p:cNvPr>
          <p:cNvSpPr txBox="1">
            <a:spLocks/>
          </p:cNvSpPr>
          <p:nvPr/>
        </p:nvSpPr>
        <p:spPr>
          <a:xfrm>
            <a:off x="8289175" y="1650462"/>
            <a:ext cx="3797768" cy="560469"/>
          </a:xfrm>
          <a:prstGeom prst="rect">
            <a:avLst/>
          </a:prstGeom>
        </p:spPr>
        <p:txBody>
          <a:bodyPr vert="horz" lIns="0" tIns="0" rIns="0" bIns="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200"/>
              </a:lnSpc>
            </a:pPr>
            <a:r>
              <a:rPr lang="it-IT" sz="2400" b="1" dirty="0">
                <a:solidFill>
                  <a:schemeClr val="bg1"/>
                </a:solidFill>
                <a:latin typeface="+mn-lt"/>
                <a:cs typeface="Arial" pitchFamily="34" charset="0"/>
              </a:rPr>
              <a:t>Tutte le corse ai tuoi piedi!</a:t>
            </a:r>
          </a:p>
        </p:txBody>
      </p:sp>
      <p:sp>
        <p:nvSpPr>
          <p:cNvPr id="3" name="Rettangolo 2">
            <a:extLst>
              <a:ext uri="{FF2B5EF4-FFF2-40B4-BE49-F238E27FC236}">
                <a16:creationId xmlns:a16="http://schemas.microsoft.com/office/drawing/2014/main" id="{07D3B7F7-F9E5-4F83-B77D-0C4E02F1B747}"/>
              </a:ext>
            </a:extLst>
          </p:cNvPr>
          <p:cNvSpPr/>
          <p:nvPr/>
        </p:nvSpPr>
        <p:spPr>
          <a:xfrm>
            <a:off x="658989" y="3093975"/>
            <a:ext cx="10771923" cy="923330"/>
          </a:xfrm>
          <a:prstGeom prst="rect">
            <a:avLst/>
          </a:prstGeom>
          <a:noFill/>
        </p:spPr>
        <p:txBody>
          <a:bodyPr wrap="none" lIns="91440" tIns="45720" rIns="91440" bIns="45720">
            <a:spAutoFit/>
          </a:bodyPr>
          <a:lstStyle/>
          <a:p>
            <a:pPr algn="ctr"/>
            <a:r>
              <a:rPr lang="it-IT" sz="5400" b="1" i="1" dirty="0">
                <a:ln w="6600">
                  <a:solidFill>
                    <a:srgbClr val="FFC000"/>
                  </a:solidFill>
                  <a:prstDash val="solid"/>
                </a:ln>
                <a:solidFill>
                  <a:srgbClr val="FFFFFF"/>
                </a:solidFill>
                <a:effectLst>
                  <a:outerShdw dist="38100" dir="2700000" algn="tl" rotWithShape="0">
                    <a:schemeClr val="accent2"/>
                  </a:outerShdw>
                </a:effectLst>
              </a:rPr>
              <a:t>Local &amp; Global V-Running Challenges</a:t>
            </a:r>
          </a:p>
        </p:txBody>
      </p:sp>
      <p:pic>
        <p:nvPicPr>
          <p:cNvPr id="14" name="Immagine 13">
            <a:extLst>
              <a:ext uri="{FF2B5EF4-FFF2-40B4-BE49-F238E27FC236}">
                <a16:creationId xmlns:a16="http://schemas.microsoft.com/office/drawing/2014/main" id="{553E6986-94A1-4876-AE6C-0246F258D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117628"/>
            <a:ext cx="3575606" cy="1532834"/>
          </a:xfrm>
          <a:prstGeom prst="rect">
            <a:avLst/>
          </a:prstGeom>
        </p:spPr>
      </p:pic>
    </p:spTree>
    <p:extLst>
      <p:ext uri="{BB962C8B-B14F-4D97-AF65-F5344CB8AC3E}">
        <p14:creationId xmlns:p14="http://schemas.microsoft.com/office/powerpoint/2010/main" val="1601765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023084" y="260648"/>
            <a:ext cx="7817332" cy="700609"/>
          </a:xfrm>
        </p:spPr>
        <p:txBody>
          <a:bodyPr>
            <a:normAutofit/>
          </a:bodyPr>
          <a:lstStyle/>
          <a:p>
            <a:pPr algn="l"/>
            <a:r>
              <a:rPr lang="it-IT" sz="3600" b="1" dirty="0">
                <a:solidFill>
                  <a:srgbClr val="3A59A3"/>
                </a:solidFill>
                <a:cs typeface="Arial" pitchFamily="34" charset="0"/>
              </a:rPr>
              <a:t>Genova V-Running Challenge – Le Prove</a:t>
            </a:r>
            <a:endParaRPr lang="en-GB" sz="3600" dirty="0"/>
          </a:p>
        </p:txBody>
      </p:sp>
      <p:sp>
        <p:nvSpPr>
          <p:cNvPr id="11" name="Segnaposto data 3">
            <a:extLst>
              <a:ext uri="{FF2B5EF4-FFF2-40B4-BE49-F238E27FC236}">
                <a16:creationId xmlns:a16="http://schemas.microsoft.com/office/drawing/2014/main" id="{5887DC10-BB50-431B-8497-98C1D40FE4AB}"/>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2" name="Segnaposto piè di pagina 4">
            <a:extLst>
              <a:ext uri="{FF2B5EF4-FFF2-40B4-BE49-F238E27FC236}">
                <a16:creationId xmlns:a16="http://schemas.microsoft.com/office/drawing/2014/main" id="{E81A5244-20FB-4CAB-91B4-CC17C0851A42}"/>
              </a:ext>
            </a:extLst>
          </p:cNvPr>
          <p:cNvSpPr>
            <a:spLocks noGrp="1"/>
          </p:cNvSpPr>
          <p:nvPr>
            <p:ph type="ftr" sz="quarter" idx="11"/>
          </p:nvPr>
        </p:nvSpPr>
        <p:spPr>
          <a:xfrm>
            <a:off x="4165600" y="6309320"/>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8" name="Segnaposto numero diapositiva 5">
            <a:extLst>
              <a:ext uri="{FF2B5EF4-FFF2-40B4-BE49-F238E27FC236}">
                <a16:creationId xmlns:a16="http://schemas.microsoft.com/office/drawing/2014/main" id="{FE51EBB4-59E6-4729-893C-188ED5D55DF0}"/>
              </a:ext>
            </a:extLst>
          </p:cNvPr>
          <p:cNvSpPr txBox="1">
            <a:spLocks/>
          </p:cNvSpPr>
          <p:nvPr/>
        </p:nvSpPr>
        <p:spPr>
          <a:xfrm>
            <a:off x="8737600" y="6356351"/>
            <a:ext cx="2844800" cy="365125"/>
          </a:xfrm>
          <a:prstGeom prst="rect">
            <a:avLst/>
          </a:prstGeom>
        </p:spPr>
        <p:txBody>
          <a:bodyPr/>
          <a:lstStyle>
            <a:defPPr>
              <a:defRPr lang="it-IT"/>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686703-747E-4BA2-99A4-DCBF425681E9}" type="slidenum">
              <a:rPr lang="it-IT" smtClean="0">
                <a:solidFill>
                  <a:srgbClr val="3A59A3"/>
                </a:solidFill>
              </a:rPr>
              <a:pPr/>
              <a:t>10</a:t>
            </a:fld>
            <a:endParaRPr lang="it-IT" dirty="0"/>
          </a:p>
        </p:txBody>
      </p:sp>
      <p:sp>
        <p:nvSpPr>
          <p:cNvPr id="13" name="Rettangolo 12">
            <a:extLst>
              <a:ext uri="{FF2B5EF4-FFF2-40B4-BE49-F238E27FC236}">
                <a16:creationId xmlns:a16="http://schemas.microsoft.com/office/drawing/2014/main" id="{5CD66185-169E-4878-B42E-D470359C0375}"/>
              </a:ext>
            </a:extLst>
          </p:cNvPr>
          <p:cNvSpPr/>
          <p:nvPr/>
        </p:nvSpPr>
        <p:spPr>
          <a:xfrm>
            <a:off x="1191189" y="5795972"/>
            <a:ext cx="980962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it-IT" i="1" dirty="0"/>
              <a:t>Possibilità di estrarre a sorte materiale tecnico tra i partecipanti ad </a:t>
            </a:r>
            <a:r>
              <a:rPr lang="it-IT" b="1" i="1" dirty="0"/>
              <a:t>almeno 4 delle 13 Prove proposte</a:t>
            </a:r>
          </a:p>
        </p:txBody>
      </p:sp>
      <p:pic>
        <p:nvPicPr>
          <p:cNvPr id="14" name="Immagine 13">
            <a:extLst>
              <a:ext uri="{FF2B5EF4-FFF2-40B4-BE49-F238E27FC236}">
                <a16:creationId xmlns:a16="http://schemas.microsoft.com/office/drawing/2014/main" id="{48147223-C918-4E5D-BA0D-1068110A84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921" y="0"/>
            <a:ext cx="1685163" cy="1125281"/>
          </a:xfrm>
          <a:prstGeom prst="rect">
            <a:avLst/>
          </a:prstGeom>
        </p:spPr>
      </p:pic>
      <p:graphicFrame>
        <p:nvGraphicFramePr>
          <p:cNvPr id="2" name="Tabella 1">
            <a:extLst>
              <a:ext uri="{FF2B5EF4-FFF2-40B4-BE49-F238E27FC236}">
                <a16:creationId xmlns:a16="http://schemas.microsoft.com/office/drawing/2014/main" id="{F13D6B83-ED09-4CEE-A61A-20158B7ECA27}"/>
              </a:ext>
            </a:extLst>
          </p:cNvPr>
          <p:cNvGraphicFramePr>
            <a:graphicFrameLocks noGrp="1"/>
          </p:cNvGraphicFramePr>
          <p:nvPr>
            <p:extLst>
              <p:ext uri="{D42A27DB-BD31-4B8C-83A1-F6EECF244321}">
                <p14:modId xmlns:p14="http://schemas.microsoft.com/office/powerpoint/2010/main" val="4106224736"/>
              </p:ext>
            </p:extLst>
          </p:nvPr>
        </p:nvGraphicFramePr>
        <p:xfrm>
          <a:off x="911421" y="1050966"/>
          <a:ext cx="10369155" cy="4595534"/>
        </p:xfrm>
        <a:graphic>
          <a:graphicData uri="http://schemas.openxmlformats.org/drawingml/2006/table">
            <a:tbl>
              <a:tblPr/>
              <a:tblGrid>
                <a:gridCol w="1036915">
                  <a:extLst>
                    <a:ext uri="{9D8B030D-6E8A-4147-A177-3AD203B41FA5}">
                      <a16:colId xmlns:a16="http://schemas.microsoft.com/office/drawing/2014/main" val="318705986"/>
                    </a:ext>
                  </a:extLst>
                </a:gridCol>
                <a:gridCol w="1060752">
                  <a:extLst>
                    <a:ext uri="{9D8B030D-6E8A-4147-A177-3AD203B41FA5}">
                      <a16:colId xmlns:a16="http://schemas.microsoft.com/office/drawing/2014/main" val="861929461"/>
                    </a:ext>
                  </a:extLst>
                </a:gridCol>
                <a:gridCol w="2729353">
                  <a:extLst>
                    <a:ext uri="{9D8B030D-6E8A-4147-A177-3AD203B41FA5}">
                      <a16:colId xmlns:a16="http://schemas.microsoft.com/office/drawing/2014/main" val="3708681504"/>
                    </a:ext>
                  </a:extLst>
                </a:gridCol>
                <a:gridCol w="2967726">
                  <a:extLst>
                    <a:ext uri="{9D8B030D-6E8A-4147-A177-3AD203B41FA5}">
                      <a16:colId xmlns:a16="http://schemas.microsoft.com/office/drawing/2014/main" val="962686611"/>
                    </a:ext>
                  </a:extLst>
                </a:gridCol>
                <a:gridCol w="1382553">
                  <a:extLst>
                    <a:ext uri="{9D8B030D-6E8A-4147-A177-3AD203B41FA5}">
                      <a16:colId xmlns:a16="http://schemas.microsoft.com/office/drawing/2014/main" val="2047545974"/>
                    </a:ext>
                  </a:extLst>
                </a:gridCol>
                <a:gridCol w="1191856">
                  <a:extLst>
                    <a:ext uri="{9D8B030D-6E8A-4147-A177-3AD203B41FA5}">
                      <a16:colId xmlns:a16="http://schemas.microsoft.com/office/drawing/2014/main" val="851875981"/>
                    </a:ext>
                  </a:extLst>
                </a:gridCol>
              </a:tblGrid>
              <a:tr h="129043">
                <a:tc>
                  <a:txBody>
                    <a:bodyPr/>
                    <a:lstStyle/>
                    <a:p>
                      <a:pPr rtl="0" fontAlgn="b"/>
                      <a:r>
                        <a:rPr lang="it-IT" sz="1200" b="1" i="1">
                          <a:effectLst/>
                        </a:rPr>
                        <a:t>Periodo</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1" i="1">
                          <a:effectLst/>
                        </a:rPr>
                        <a:t>Durata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1" i="1">
                          <a:effectLst/>
                        </a:rPr>
                        <a:t>Società proponente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1" i="1">
                          <a:effectLst/>
                        </a:rPr>
                        <a:t>Nome Prova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1" i="1">
                          <a:effectLst/>
                        </a:rPr>
                        <a:t>Località</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1" i="1">
                          <a:effectLst/>
                        </a:rPr>
                        <a:t>Distanza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56497"/>
                  </a:ext>
                </a:extLst>
              </a:tr>
              <a:tr h="242350">
                <a:tc>
                  <a:txBody>
                    <a:bodyPr/>
                    <a:lstStyle/>
                    <a:p>
                      <a:pPr rtl="0" fontAlgn="b"/>
                      <a:r>
                        <a:rPr lang="it-IT" sz="1200" dirty="0">
                          <a:effectLst/>
                        </a:rPr>
                        <a:t>2/6 –  31/8</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dirty="0">
                          <a:solidFill>
                            <a:srgbClr val="000000"/>
                          </a:solidFill>
                          <a:effectLst/>
                          <a:latin typeface="Roboto"/>
                        </a:rPr>
                        <a:t>5 mesi</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ATLETICA VALLE SCRIVIA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dirty="0">
                          <a:solidFill>
                            <a:srgbClr val="000000"/>
                          </a:solidFill>
                          <a:effectLst/>
                          <a:latin typeface="Roboto"/>
                        </a:rPr>
                        <a:t>Giro di Monte Reale Virtual </a:t>
                      </a:r>
                      <a:r>
                        <a:rPr lang="it-IT" sz="1200" b="0" dirty="0" err="1">
                          <a:solidFill>
                            <a:srgbClr val="000000"/>
                          </a:solidFill>
                          <a:effectLst/>
                          <a:latin typeface="Roboto"/>
                        </a:rPr>
                        <a:t>Run</a:t>
                      </a:r>
                      <a:endParaRPr lang="it-IT" sz="1200" b="0" dirty="0">
                        <a:solidFill>
                          <a:srgbClr val="000000"/>
                        </a:solidFill>
                        <a:effectLst/>
                        <a:latin typeface="Roboto"/>
                      </a:endParaRP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Ronco Scrivia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10 Km 575 D+</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extLst>
                  <a:ext uri="{0D108BD9-81ED-4DB2-BD59-A6C34878D82A}">
                    <a16:rowId xmlns:a16="http://schemas.microsoft.com/office/drawing/2014/main" val="409869605"/>
                  </a:ext>
                </a:extLst>
              </a:tr>
              <a:tr h="355656">
                <a:tc>
                  <a:txBody>
                    <a:bodyPr/>
                    <a:lstStyle/>
                    <a:p>
                      <a:pPr rtl="0" fontAlgn="b"/>
                      <a:r>
                        <a:rPr lang="it-IT" sz="1200" dirty="0">
                          <a:effectLst/>
                        </a:rPr>
                        <a:t>5/6 - 25/10</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4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CORRINVALLESTURA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dirty="0">
                          <a:solidFill>
                            <a:srgbClr val="000000"/>
                          </a:solidFill>
                          <a:effectLst/>
                          <a:latin typeface="Roboto"/>
                        </a:rPr>
                        <a:t>Virtual </a:t>
                      </a:r>
                      <a:r>
                        <a:rPr lang="it-IT" sz="1200" b="0" dirty="0" err="1">
                          <a:solidFill>
                            <a:srgbClr val="000000"/>
                          </a:solidFill>
                          <a:effectLst/>
                          <a:latin typeface="Roboto"/>
                        </a:rPr>
                        <a:t>Run</a:t>
                      </a:r>
                      <a:r>
                        <a:rPr lang="it-IT" sz="1200" b="0" dirty="0">
                          <a:solidFill>
                            <a:srgbClr val="000000"/>
                          </a:solidFill>
                          <a:effectLst/>
                          <a:latin typeface="Roboto"/>
                        </a:rPr>
                        <a:t> - Salita al Bric del Dente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dirty="0">
                          <a:effectLst/>
                        </a:rPr>
                        <a:t>Masone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6,8 Km 704 D+</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81531906"/>
                  </a:ext>
                </a:extLst>
              </a:tr>
              <a:tr h="355656">
                <a:tc>
                  <a:txBody>
                    <a:bodyPr/>
                    <a:lstStyle/>
                    <a:p>
                      <a:pPr rtl="0" fontAlgn="b"/>
                      <a:r>
                        <a:rPr lang="it-IT" sz="1200">
                          <a:effectLst/>
                        </a:rPr>
                        <a:t>15/6 -28/6</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2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ZENA RUNNERS </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Mini Trail del Biscione "Virtual Edition"</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Genova Marassi</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6,70 Km 185 D+</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extLst>
                  <a:ext uri="{0D108BD9-81ED-4DB2-BD59-A6C34878D82A}">
                    <a16:rowId xmlns:a16="http://schemas.microsoft.com/office/drawing/2014/main" val="90187748"/>
                  </a:ext>
                </a:extLst>
              </a:tr>
              <a:tr h="242350">
                <a:tc>
                  <a:txBody>
                    <a:bodyPr/>
                    <a:lstStyle/>
                    <a:p>
                      <a:pPr rtl="0" fontAlgn="b"/>
                      <a:r>
                        <a:rPr lang="it-IT" sz="1200">
                          <a:effectLst/>
                        </a:rPr>
                        <a:t>28/6 - 30/9</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3 mesi</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ATLETICA VALLE SCRIVIA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Scalata di Tana d'Orso Virtual Run</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Ronco Scrivia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4,5 Km 500 D+</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86338012"/>
                  </a:ext>
                </a:extLst>
              </a:tr>
              <a:tr h="355656">
                <a:tc>
                  <a:txBody>
                    <a:bodyPr/>
                    <a:lstStyle/>
                    <a:p>
                      <a:pPr rtl="0" fontAlgn="b"/>
                      <a:r>
                        <a:rPr lang="it-IT" sz="1200">
                          <a:effectLst/>
                        </a:rPr>
                        <a:t>29/6 - 19/7 </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3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CHIAVARI TIGULLIO OUTDOOR</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La Corsa dei Due Ponti</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Chiavari - Lavagna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8,69 Km</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extLst>
                  <a:ext uri="{0D108BD9-81ED-4DB2-BD59-A6C34878D82A}">
                    <a16:rowId xmlns:a16="http://schemas.microsoft.com/office/drawing/2014/main" val="4103230827"/>
                  </a:ext>
                </a:extLst>
              </a:tr>
              <a:tr h="355656">
                <a:tc>
                  <a:txBody>
                    <a:bodyPr/>
                    <a:lstStyle/>
                    <a:p>
                      <a:pPr rtl="0" fontAlgn="b"/>
                      <a:r>
                        <a:rPr lang="it-IT" sz="1200">
                          <a:effectLst/>
                        </a:rPr>
                        <a:t>6/7 - 26/7 </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3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GAU </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La Corsa sull'Acquedotto</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Genova Prato</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8,21 Km</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91196532"/>
                  </a:ext>
                </a:extLst>
              </a:tr>
              <a:tr h="355656">
                <a:tc>
                  <a:txBody>
                    <a:bodyPr/>
                    <a:lstStyle/>
                    <a:p>
                      <a:pPr rtl="0" fontAlgn="b"/>
                      <a:r>
                        <a:rPr lang="it-IT" sz="1200">
                          <a:effectLst/>
                        </a:rPr>
                        <a:t>27/7 - 9/8</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2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FRECCE ZENA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Il Miglio di Genova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Genova Prà</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dirty="0">
                          <a:effectLst/>
                        </a:rPr>
                        <a:t>1.609,34 m</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extLst>
                  <a:ext uri="{0D108BD9-81ED-4DB2-BD59-A6C34878D82A}">
                    <a16:rowId xmlns:a16="http://schemas.microsoft.com/office/drawing/2014/main" val="1505566150"/>
                  </a:ext>
                </a:extLst>
              </a:tr>
              <a:tr h="355656">
                <a:tc>
                  <a:txBody>
                    <a:bodyPr/>
                    <a:lstStyle/>
                    <a:p>
                      <a:pPr rtl="0" fontAlgn="b"/>
                      <a:r>
                        <a:rPr lang="it-IT" sz="1200" dirty="0">
                          <a:effectLst/>
                        </a:rPr>
                        <a:t>13/7 – 25/10</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4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CORRINVALLESTURA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i="0" dirty="0">
                          <a:solidFill>
                            <a:srgbClr val="000000"/>
                          </a:solidFill>
                          <a:effectLst/>
                          <a:latin typeface="Roboto"/>
                        </a:rPr>
                        <a:t>Virtual </a:t>
                      </a:r>
                      <a:r>
                        <a:rPr lang="it-IT" sz="1200" b="0" i="0" dirty="0" err="1">
                          <a:solidFill>
                            <a:srgbClr val="000000"/>
                          </a:solidFill>
                          <a:effectLst/>
                          <a:latin typeface="Roboto"/>
                        </a:rPr>
                        <a:t>Run</a:t>
                      </a:r>
                      <a:r>
                        <a:rPr lang="it-IT" sz="1200" b="0" i="0" dirty="0">
                          <a:solidFill>
                            <a:srgbClr val="000000"/>
                          </a:solidFill>
                          <a:effectLst/>
                          <a:latin typeface="Roboto"/>
                        </a:rPr>
                        <a:t> - Rocce Nere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Rossiglione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i="1">
                          <a:solidFill>
                            <a:srgbClr val="000000"/>
                          </a:solidFill>
                          <a:effectLst/>
                          <a:latin typeface="Roboto"/>
                        </a:rPr>
                        <a:t>Da definire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99119000"/>
                  </a:ext>
                </a:extLst>
              </a:tr>
              <a:tr h="355656">
                <a:tc>
                  <a:txBody>
                    <a:bodyPr/>
                    <a:lstStyle/>
                    <a:p>
                      <a:pPr rtl="0" fontAlgn="b"/>
                      <a:r>
                        <a:rPr lang="it-IT" sz="1200" dirty="0">
                          <a:effectLst/>
                        </a:rPr>
                        <a:t>5/8 – 25/10</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4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CORRINVALLESTURA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i="1">
                          <a:solidFill>
                            <a:srgbClr val="000000"/>
                          </a:solidFill>
                          <a:effectLst/>
                          <a:latin typeface="Roboto"/>
                        </a:rPr>
                        <a:t>Da definire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dirty="0">
                          <a:effectLst/>
                        </a:rPr>
                        <a:t>Campo Ligure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i="1">
                          <a:solidFill>
                            <a:srgbClr val="000000"/>
                          </a:solidFill>
                          <a:effectLst/>
                          <a:latin typeface="Roboto"/>
                        </a:rPr>
                        <a:t>Da definire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extLst>
                  <a:ext uri="{0D108BD9-81ED-4DB2-BD59-A6C34878D82A}">
                    <a16:rowId xmlns:a16="http://schemas.microsoft.com/office/drawing/2014/main" val="4212352975"/>
                  </a:ext>
                </a:extLst>
              </a:tr>
              <a:tr h="355656">
                <a:tc>
                  <a:txBody>
                    <a:bodyPr/>
                    <a:lstStyle/>
                    <a:p>
                      <a:pPr rtl="0" fontAlgn="b"/>
                      <a:r>
                        <a:rPr lang="it-IT" sz="1200">
                          <a:effectLst/>
                        </a:rPr>
                        <a:t>10/8 - 23/8</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2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dirty="0">
                          <a:solidFill>
                            <a:srgbClr val="000000"/>
                          </a:solidFill>
                          <a:effectLst/>
                          <a:latin typeface="Roboto"/>
                        </a:rPr>
                        <a:t>PODISTICA PERALTO</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2000 del Peralto</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Genova (Righi)</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2.000 m</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54990884"/>
                  </a:ext>
                </a:extLst>
              </a:tr>
              <a:tr h="355656">
                <a:tc>
                  <a:txBody>
                    <a:bodyPr/>
                    <a:lstStyle/>
                    <a:p>
                      <a:pPr rtl="0" fontAlgn="b"/>
                      <a:r>
                        <a:rPr lang="it-IT" sz="1200">
                          <a:effectLst/>
                        </a:rPr>
                        <a:t>24/8 - 6/9</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2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ZENA RUNNERS </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Panoramica Cavi - Lavagna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Lavagna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4,7 Km</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extLst>
                  <a:ext uri="{0D108BD9-81ED-4DB2-BD59-A6C34878D82A}">
                    <a16:rowId xmlns:a16="http://schemas.microsoft.com/office/drawing/2014/main" val="3509928668"/>
                  </a:ext>
                </a:extLst>
              </a:tr>
              <a:tr h="355656">
                <a:tc>
                  <a:txBody>
                    <a:bodyPr/>
                    <a:lstStyle/>
                    <a:p>
                      <a:pPr rtl="0" fontAlgn="b"/>
                      <a:r>
                        <a:rPr lang="it-IT" sz="1200">
                          <a:effectLst/>
                        </a:rPr>
                        <a:t>7/9 - 20/9</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2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TEAM CASA DELLA SALUTE 42195</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b="0">
                          <a:solidFill>
                            <a:srgbClr val="000000"/>
                          </a:solidFill>
                          <a:effectLst/>
                          <a:latin typeface="Roboto"/>
                        </a:rPr>
                        <a:t>"5000 in pista" alla Sciorba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Genova</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r>
                        <a:rPr lang="it-IT" sz="1200">
                          <a:effectLst/>
                        </a:rPr>
                        <a:t>5.000 m</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08487874"/>
                  </a:ext>
                </a:extLst>
              </a:tr>
              <a:tr h="355656">
                <a:tc>
                  <a:txBody>
                    <a:bodyPr/>
                    <a:lstStyle/>
                    <a:p>
                      <a:pPr rtl="0" fontAlgn="b"/>
                      <a:r>
                        <a:rPr lang="it-IT" sz="1200">
                          <a:effectLst/>
                        </a:rPr>
                        <a:t>21/9 - 4/10</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2 settimane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ATLETICA LEVANTE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b="0">
                          <a:solidFill>
                            <a:srgbClr val="000000"/>
                          </a:solidFill>
                          <a:effectLst/>
                          <a:latin typeface="Roboto"/>
                        </a:rPr>
                        <a:t>4K delle Favole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a:effectLst/>
                        </a:rPr>
                        <a:t>Sestri Levante</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tc>
                  <a:txBody>
                    <a:bodyPr/>
                    <a:lstStyle/>
                    <a:p>
                      <a:pPr rtl="0" fontAlgn="b"/>
                      <a:r>
                        <a:rPr lang="it-IT" sz="1200" dirty="0">
                          <a:effectLst/>
                        </a:rPr>
                        <a:t>3,9 Km</a:t>
                      </a:r>
                    </a:p>
                  </a:txBody>
                  <a:tcPr marL="11803" marR="11803" marT="7869" marB="7869"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8F0FE"/>
                    </a:solidFill>
                  </a:tcPr>
                </a:tc>
                <a:extLst>
                  <a:ext uri="{0D108BD9-81ED-4DB2-BD59-A6C34878D82A}">
                    <a16:rowId xmlns:a16="http://schemas.microsoft.com/office/drawing/2014/main" val="2635774576"/>
                  </a:ext>
                </a:extLst>
              </a:tr>
            </a:tbl>
          </a:graphicData>
        </a:graphic>
      </p:graphicFrame>
    </p:spTree>
    <p:extLst>
      <p:ext uri="{BB962C8B-B14F-4D97-AF65-F5344CB8AC3E}">
        <p14:creationId xmlns:p14="http://schemas.microsoft.com/office/powerpoint/2010/main" val="400634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023084" y="136103"/>
            <a:ext cx="7817332" cy="700609"/>
          </a:xfrm>
        </p:spPr>
        <p:txBody>
          <a:bodyPr>
            <a:normAutofit/>
          </a:bodyPr>
          <a:lstStyle/>
          <a:p>
            <a:pPr algn="l"/>
            <a:r>
              <a:rPr lang="it-IT" sz="3600" b="1" dirty="0">
                <a:solidFill>
                  <a:srgbClr val="3A59A3"/>
                </a:solidFill>
                <a:cs typeface="Arial" pitchFamily="34" charset="0"/>
              </a:rPr>
              <a:t>Genova V-Running Challenge – Le Prove</a:t>
            </a:r>
            <a:endParaRPr lang="en-GB" sz="3600" dirty="0"/>
          </a:p>
        </p:txBody>
      </p:sp>
      <p:sp>
        <p:nvSpPr>
          <p:cNvPr id="11" name="Segnaposto data 3">
            <a:extLst>
              <a:ext uri="{FF2B5EF4-FFF2-40B4-BE49-F238E27FC236}">
                <a16:creationId xmlns:a16="http://schemas.microsoft.com/office/drawing/2014/main" id="{5887DC10-BB50-431B-8497-98C1D40FE4AB}"/>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2" name="Segnaposto piè di pagina 4">
            <a:extLst>
              <a:ext uri="{FF2B5EF4-FFF2-40B4-BE49-F238E27FC236}">
                <a16:creationId xmlns:a16="http://schemas.microsoft.com/office/drawing/2014/main" id="{E81A5244-20FB-4CAB-91B4-CC17C0851A42}"/>
              </a:ext>
            </a:extLst>
          </p:cNvPr>
          <p:cNvSpPr>
            <a:spLocks noGrp="1"/>
          </p:cNvSpPr>
          <p:nvPr>
            <p:ph type="ftr" sz="quarter" idx="11"/>
          </p:nvPr>
        </p:nvSpPr>
        <p:spPr>
          <a:xfrm>
            <a:off x="4165600" y="6309320"/>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8" name="Segnaposto numero diapositiva 5">
            <a:extLst>
              <a:ext uri="{FF2B5EF4-FFF2-40B4-BE49-F238E27FC236}">
                <a16:creationId xmlns:a16="http://schemas.microsoft.com/office/drawing/2014/main" id="{FE51EBB4-59E6-4729-893C-188ED5D55DF0}"/>
              </a:ext>
            </a:extLst>
          </p:cNvPr>
          <p:cNvSpPr txBox="1">
            <a:spLocks/>
          </p:cNvSpPr>
          <p:nvPr/>
        </p:nvSpPr>
        <p:spPr>
          <a:xfrm>
            <a:off x="8737600" y="6356351"/>
            <a:ext cx="2844800" cy="365125"/>
          </a:xfrm>
          <a:prstGeom prst="rect">
            <a:avLst/>
          </a:prstGeom>
        </p:spPr>
        <p:txBody>
          <a:bodyPr/>
          <a:lstStyle>
            <a:defPPr>
              <a:defRPr lang="it-IT"/>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686703-747E-4BA2-99A4-DCBF425681E9}" type="slidenum">
              <a:rPr lang="it-IT" smtClean="0">
                <a:solidFill>
                  <a:srgbClr val="3A59A3"/>
                </a:solidFill>
              </a:rPr>
              <a:pPr/>
              <a:t>11</a:t>
            </a:fld>
            <a:endParaRPr lang="it-IT" dirty="0"/>
          </a:p>
        </p:txBody>
      </p:sp>
      <p:pic>
        <p:nvPicPr>
          <p:cNvPr id="14" name="Immagine 13">
            <a:extLst>
              <a:ext uri="{FF2B5EF4-FFF2-40B4-BE49-F238E27FC236}">
                <a16:creationId xmlns:a16="http://schemas.microsoft.com/office/drawing/2014/main" id="{48147223-C918-4E5D-BA0D-1068110A84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921" y="-171400"/>
            <a:ext cx="1685163" cy="1125281"/>
          </a:xfrm>
          <a:prstGeom prst="rect">
            <a:avLst/>
          </a:prstGeom>
        </p:spPr>
      </p:pic>
      <p:sp>
        <p:nvSpPr>
          <p:cNvPr id="3" name="Freccia a destra 2">
            <a:extLst>
              <a:ext uri="{FF2B5EF4-FFF2-40B4-BE49-F238E27FC236}">
                <a16:creationId xmlns:a16="http://schemas.microsoft.com/office/drawing/2014/main" id="{B4EBADB5-780A-48D8-8F20-914C702CCAE0}"/>
              </a:ext>
            </a:extLst>
          </p:cNvPr>
          <p:cNvSpPr/>
          <p:nvPr/>
        </p:nvSpPr>
        <p:spPr>
          <a:xfrm>
            <a:off x="779291" y="1207293"/>
            <a:ext cx="7044902" cy="12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1648CC2B-EF7D-44F8-9462-B865D6BE009E}"/>
              </a:ext>
            </a:extLst>
          </p:cNvPr>
          <p:cNvSpPr/>
          <p:nvPr/>
        </p:nvSpPr>
        <p:spPr>
          <a:xfrm>
            <a:off x="882534" y="1684689"/>
            <a:ext cx="10699855" cy="145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47B78DDF-1393-4B72-8AC6-D0C953E4D8EE}"/>
              </a:ext>
            </a:extLst>
          </p:cNvPr>
          <p:cNvSpPr/>
          <p:nvPr/>
        </p:nvSpPr>
        <p:spPr>
          <a:xfrm>
            <a:off x="1703525" y="2079053"/>
            <a:ext cx="1169875" cy="153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5BFC8FCB-0023-4878-8263-70AA583DAAF8}"/>
              </a:ext>
            </a:extLst>
          </p:cNvPr>
          <p:cNvSpPr/>
          <p:nvPr/>
        </p:nvSpPr>
        <p:spPr>
          <a:xfrm>
            <a:off x="2855640" y="2455603"/>
            <a:ext cx="7286610" cy="175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52DFD5E2-8809-4DD3-BC3E-71BA3A3BE2C0}"/>
              </a:ext>
            </a:extLst>
          </p:cNvPr>
          <p:cNvSpPr/>
          <p:nvPr/>
        </p:nvSpPr>
        <p:spPr>
          <a:xfrm>
            <a:off x="2873400" y="2903173"/>
            <a:ext cx="1728190" cy="15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B8AEE7D0-AFE4-44D6-8C16-CB0F0885759D}"/>
              </a:ext>
            </a:extLst>
          </p:cNvPr>
          <p:cNvSpPr/>
          <p:nvPr/>
        </p:nvSpPr>
        <p:spPr>
          <a:xfrm>
            <a:off x="3438114" y="3380678"/>
            <a:ext cx="1524474" cy="15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DF16BA3E-30BB-45FD-A1F6-F82EA265BBCE}"/>
              </a:ext>
            </a:extLst>
          </p:cNvPr>
          <p:cNvSpPr/>
          <p:nvPr/>
        </p:nvSpPr>
        <p:spPr>
          <a:xfrm>
            <a:off x="4962589" y="3828321"/>
            <a:ext cx="1277398" cy="194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a:extLst>
              <a:ext uri="{FF2B5EF4-FFF2-40B4-BE49-F238E27FC236}">
                <a16:creationId xmlns:a16="http://schemas.microsoft.com/office/drawing/2014/main" id="{E8FB403C-3189-419E-93C6-505243715988}"/>
              </a:ext>
            </a:extLst>
          </p:cNvPr>
          <p:cNvSpPr/>
          <p:nvPr/>
        </p:nvSpPr>
        <p:spPr>
          <a:xfrm>
            <a:off x="3215681" y="4287276"/>
            <a:ext cx="8366708" cy="152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diritto 4">
            <a:extLst>
              <a:ext uri="{FF2B5EF4-FFF2-40B4-BE49-F238E27FC236}">
                <a16:creationId xmlns:a16="http://schemas.microsoft.com/office/drawing/2014/main" id="{9B8A32DB-D2F7-4418-9A67-307CE83C8523}"/>
              </a:ext>
            </a:extLst>
          </p:cNvPr>
          <p:cNvCxnSpPr/>
          <p:nvPr/>
        </p:nvCxnSpPr>
        <p:spPr>
          <a:xfrm>
            <a:off x="609600" y="923079"/>
            <a:ext cx="0" cy="5437494"/>
          </a:xfrm>
          <a:prstGeom prst="line">
            <a:avLst/>
          </a:prstGeom>
        </p:spPr>
        <p:style>
          <a:lnRef idx="2">
            <a:schemeClr val="dk1"/>
          </a:lnRef>
          <a:fillRef idx="0">
            <a:schemeClr val="dk1"/>
          </a:fillRef>
          <a:effectRef idx="1">
            <a:schemeClr val="dk1"/>
          </a:effectRef>
          <a:fontRef idx="minor">
            <a:schemeClr val="tx1"/>
          </a:fontRef>
        </p:style>
      </p:cxnSp>
      <p:cxnSp>
        <p:nvCxnSpPr>
          <p:cNvPr id="26" name="Connettore diritto 25">
            <a:extLst>
              <a:ext uri="{FF2B5EF4-FFF2-40B4-BE49-F238E27FC236}">
                <a16:creationId xmlns:a16="http://schemas.microsoft.com/office/drawing/2014/main" id="{344F864E-AFA5-43CA-949E-5009F3FB0AC8}"/>
              </a:ext>
            </a:extLst>
          </p:cNvPr>
          <p:cNvCxnSpPr/>
          <p:nvPr/>
        </p:nvCxnSpPr>
        <p:spPr>
          <a:xfrm>
            <a:off x="2927648" y="908720"/>
            <a:ext cx="0" cy="5437494"/>
          </a:xfrm>
          <a:prstGeom prst="line">
            <a:avLst/>
          </a:prstGeom>
        </p:spPr>
        <p:style>
          <a:lnRef idx="2">
            <a:schemeClr val="dk1"/>
          </a:lnRef>
          <a:fillRef idx="0">
            <a:schemeClr val="dk1"/>
          </a:fillRef>
          <a:effectRef idx="1">
            <a:schemeClr val="dk1"/>
          </a:effectRef>
          <a:fontRef idx="minor">
            <a:schemeClr val="tx1"/>
          </a:fontRef>
        </p:style>
      </p:cxnSp>
      <p:cxnSp>
        <p:nvCxnSpPr>
          <p:cNvPr id="27" name="Connettore diritto 26">
            <a:extLst>
              <a:ext uri="{FF2B5EF4-FFF2-40B4-BE49-F238E27FC236}">
                <a16:creationId xmlns:a16="http://schemas.microsoft.com/office/drawing/2014/main" id="{7D1750F1-F3FC-400B-BAD2-1C1BDA2DE82C}"/>
              </a:ext>
            </a:extLst>
          </p:cNvPr>
          <p:cNvCxnSpPr/>
          <p:nvPr/>
        </p:nvCxnSpPr>
        <p:spPr>
          <a:xfrm>
            <a:off x="5447928" y="908720"/>
            <a:ext cx="0" cy="5437494"/>
          </a:xfrm>
          <a:prstGeom prst="line">
            <a:avLst/>
          </a:prstGeom>
        </p:spPr>
        <p:style>
          <a:lnRef idx="2">
            <a:schemeClr val="dk1"/>
          </a:lnRef>
          <a:fillRef idx="0">
            <a:schemeClr val="dk1"/>
          </a:fillRef>
          <a:effectRef idx="1">
            <a:schemeClr val="dk1"/>
          </a:effectRef>
          <a:fontRef idx="minor">
            <a:schemeClr val="tx1"/>
          </a:fontRef>
        </p:style>
      </p:cxnSp>
      <p:cxnSp>
        <p:nvCxnSpPr>
          <p:cNvPr id="28" name="Connettore diritto 27">
            <a:extLst>
              <a:ext uri="{FF2B5EF4-FFF2-40B4-BE49-F238E27FC236}">
                <a16:creationId xmlns:a16="http://schemas.microsoft.com/office/drawing/2014/main" id="{29CEBF52-266E-4AE2-B11F-81F87036E0A7}"/>
              </a:ext>
            </a:extLst>
          </p:cNvPr>
          <p:cNvCxnSpPr/>
          <p:nvPr/>
        </p:nvCxnSpPr>
        <p:spPr>
          <a:xfrm>
            <a:off x="7896200" y="908720"/>
            <a:ext cx="0" cy="5437494"/>
          </a:xfrm>
          <a:prstGeom prst="line">
            <a:avLst/>
          </a:prstGeom>
        </p:spPr>
        <p:style>
          <a:lnRef idx="2">
            <a:schemeClr val="dk1"/>
          </a:lnRef>
          <a:fillRef idx="0">
            <a:schemeClr val="dk1"/>
          </a:fillRef>
          <a:effectRef idx="1">
            <a:schemeClr val="dk1"/>
          </a:effectRef>
          <a:fontRef idx="minor">
            <a:schemeClr val="tx1"/>
          </a:fontRef>
        </p:style>
      </p:cxnSp>
      <p:cxnSp>
        <p:nvCxnSpPr>
          <p:cNvPr id="29" name="Connettore diritto 28">
            <a:extLst>
              <a:ext uri="{FF2B5EF4-FFF2-40B4-BE49-F238E27FC236}">
                <a16:creationId xmlns:a16="http://schemas.microsoft.com/office/drawing/2014/main" id="{CCDD840B-1058-40BC-957D-7C2FE301B6FC}"/>
              </a:ext>
            </a:extLst>
          </p:cNvPr>
          <p:cNvCxnSpPr/>
          <p:nvPr/>
        </p:nvCxnSpPr>
        <p:spPr>
          <a:xfrm>
            <a:off x="10160000" y="908720"/>
            <a:ext cx="0" cy="5437494"/>
          </a:xfrm>
          <a:prstGeom prst="line">
            <a:avLst/>
          </a:prstGeom>
        </p:spPr>
        <p:style>
          <a:lnRef idx="2">
            <a:schemeClr val="dk1"/>
          </a:lnRef>
          <a:fillRef idx="0">
            <a:schemeClr val="dk1"/>
          </a:fillRef>
          <a:effectRef idx="1">
            <a:schemeClr val="dk1"/>
          </a:effectRef>
          <a:fontRef idx="minor">
            <a:schemeClr val="tx1"/>
          </a:fontRef>
        </p:style>
      </p:cxnSp>
      <p:sp>
        <p:nvSpPr>
          <p:cNvPr id="30" name="Freccia a destra 29">
            <a:extLst>
              <a:ext uri="{FF2B5EF4-FFF2-40B4-BE49-F238E27FC236}">
                <a16:creationId xmlns:a16="http://schemas.microsoft.com/office/drawing/2014/main" id="{C35C06FD-20EA-44E1-B378-65F65D726952}"/>
              </a:ext>
            </a:extLst>
          </p:cNvPr>
          <p:cNvSpPr/>
          <p:nvPr/>
        </p:nvSpPr>
        <p:spPr>
          <a:xfrm>
            <a:off x="5708748" y="4553365"/>
            <a:ext cx="5873599" cy="171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a destra 30">
            <a:extLst>
              <a:ext uri="{FF2B5EF4-FFF2-40B4-BE49-F238E27FC236}">
                <a16:creationId xmlns:a16="http://schemas.microsoft.com/office/drawing/2014/main" id="{BC44B6C6-8E66-431D-B1CF-B6DD4781BB97}"/>
              </a:ext>
            </a:extLst>
          </p:cNvPr>
          <p:cNvSpPr/>
          <p:nvPr/>
        </p:nvSpPr>
        <p:spPr>
          <a:xfrm>
            <a:off x="6240016" y="5129428"/>
            <a:ext cx="1141150" cy="194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reccia a destra 31">
            <a:extLst>
              <a:ext uri="{FF2B5EF4-FFF2-40B4-BE49-F238E27FC236}">
                <a16:creationId xmlns:a16="http://schemas.microsoft.com/office/drawing/2014/main" id="{F12133AB-A5F2-4EA3-8848-81F28C5FF5A5}"/>
              </a:ext>
            </a:extLst>
          </p:cNvPr>
          <p:cNvSpPr/>
          <p:nvPr/>
        </p:nvSpPr>
        <p:spPr>
          <a:xfrm>
            <a:off x="7392144" y="5598841"/>
            <a:ext cx="1141150" cy="194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a destra 32">
            <a:extLst>
              <a:ext uri="{FF2B5EF4-FFF2-40B4-BE49-F238E27FC236}">
                <a16:creationId xmlns:a16="http://schemas.microsoft.com/office/drawing/2014/main" id="{D5CBE87A-0A0E-4F4B-BA10-B9D491EF69A3}"/>
              </a:ext>
            </a:extLst>
          </p:cNvPr>
          <p:cNvSpPr/>
          <p:nvPr/>
        </p:nvSpPr>
        <p:spPr>
          <a:xfrm>
            <a:off x="8544272" y="5906768"/>
            <a:ext cx="1141150" cy="234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33">
            <a:extLst>
              <a:ext uri="{FF2B5EF4-FFF2-40B4-BE49-F238E27FC236}">
                <a16:creationId xmlns:a16="http://schemas.microsoft.com/office/drawing/2014/main" id="{D8EC2192-2193-4E75-8EBE-EE1C60A571FD}"/>
              </a:ext>
            </a:extLst>
          </p:cNvPr>
          <p:cNvSpPr/>
          <p:nvPr/>
        </p:nvSpPr>
        <p:spPr>
          <a:xfrm>
            <a:off x="9773897" y="6214634"/>
            <a:ext cx="1141150" cy="185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A643DD0D-E885-4D5B-86C1-22650DE32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856" y="3110930"/>
            <a:ext cx="686540" cy="686540"/>
          </a:xfrm>
          <a:prstGeom prst="rect">
            <a:avLst/>
          </a:prstGeom>
        </p:spPr>
      </p:pic>
      <p:pic>
        <p:nvPicPr>
          <p:cNvPr id="36" name="Immagine 35">
            <a:extLst>
              <a:ext uri="{FF2B5EF4-FFF2-40B4-BE49-F238E27FC236}">
                <a16:creationId xmlns:a16="http://schemas.microsoft.com/office/drawing/2014/main" id="{AD3CD5AC-4C4D-4C6D-9564-82C648C77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071" y="3599611"/>
            <a:ext cx="667453" cy="667453"/>
          </a:xfrm>
          <a:prstGeom prst="rect">
            <a:avLst/>
          </a:prstGeom>
        </p:spPr>
      </p:pic>
      <p:pic>
        <p:nvPicPr>
          <p:cNvPr id="38" name="Immagine 37">
            <a:extLst>
              <a:ext uri="{FF2B5EF4-FFF2-40B4-BE49-F238E27FC236}">
                <a16:creationId xmlns:a16="http://schemas.microsoft.com/office/drawing/2014/main" id="{4EFBCEF1-34A4-4D96-A3A7-222D9F900F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217" y="1825313"/>
            <a:ext cx="623369" cy="623369"/>
          </a:xfrm>
          <a:prstGeom prst="rect">
            <a:avLst/>
          </a:prstGeom>
        </p:spPr>
      </p:pic>
      <p:pic>
        <p:nvPicPr>
          <p:cNvPr id="40" name="Immagine 39">
            <a:extLst>
              <a:ext uri="{FF2B5EF4-FFF2-40B4-BE49-F238E27FC236}">
                <a16:creationId xmlns:a16="http://schemas.microsoft.com/office/drawing/2014/main" id="{74BE7C5B-CB00-425A-83AD-A6B51052E3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407" y="964745"/>
            <a:ext cx="659108" cy="659108"/>
          </a:xfrm>
          <a:prstGeom prst="rect">
            <a:avLst/>
          </a:prstGeom>
        </p:spPr>
      </p:pic>
      <p:pic>
        <p:nvPicPr>
          <p:cNvPr id="42" name="Immagine 41">
            <a:extLst>
              <a:ext uri="{FF2B5EF4-FFF2-40B4-BE49-F238E27FC236}">
                <a16:creationId xmlns:a16="http://schemas.microsoft.com/office/drawing/2014/main" id="{AE4A9D1E-9BAA-4E89-B026-13162431BB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6369" y="4908473"/>
            <a:ext cx="648221" cy="648221"/>
          </a:xfrm>
          <a:prstGeom prst="rect">
            <a:avLst/>
          </a:prstGeom>
        </p:spPr>
      </p:pic>
      <p:pic>
        <p:nvPicPr>
          <p:cNvPr id="44" name="Immagine 43">
            <a:extLst>
              <a:ext uri="{FF2B5EF4-FFF2-40B4-BE49-F238E27FC236}">
                <a16:creationId xmlns:a16="http://schemas.microsoft.com/office/drawing/2014/main" id="{31FBCD94-8438-4E25-832C-3EE0D81723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4122" y="5967466"/>
            <a:ext cx="670362" cy="670362"/>
          </a:xfrm>
          <a:prstGeom prst="rect">
            <a:avLst/>
          </a:prstGeom>
        </p:spPr>
      </p:pic>
      <p:pic>
        <p:nvPicPr>
          <p:cNvPr id="47" name="Immagine 46">
            <a:extLst>
              <a:ext uri="{FF2B5EF4-FFF2-40B4-BE49-F238E27FC236}">
                <a16:creationId xmlns:a16="http://schemas.microsoft.com/office/drawing/2014/main" id="{280056CB-BBCD-43A5-82E4-7ADFD4C1CC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7600" y="5558571"/>
            <a:ext cx="687610" cy="687610"/>
          </a:xfrm>
          <a:prstGeom prst="rect">
            <a:avLst/>
          </a:prstGeom>
        </p:spPr>
      </p:pic>
      <p:pic>
        <p:nvPicPr>
          <p:cNvPr id="49" name="Immagine 48">
            <a:extLst>
              <a:ext uri="{FF2B5EF4-FFF2-40B4-BE49-F238E27FC236}">
                <a16:creationId xmlns:a16="http://schemas.microsoft.com/office/drawing/2014/main" id="{E35B6352-BFD7-47CA-9093-73E25DD7EE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0566" y="2629941"/>
            <a:ext cx="683370" cy="683370"/>
          </a:xfrm>
          <a:prstGeom prst="rect">
            <a:avLst/>
          </a:prstGeom>
        </p:spPr>
      </p:pic>
      <p:pic>
        <p:nvPicPr>
          <p:cNvPr id="53" name="Immagine 52">
            <a:extLst>
              <a:ext uri="{FF2B5EF4-FFF2-40B4-BE49-F238E27FC236}">
                <a16:creationId xmlns:a16="http://schemas.microsoft.com/office/drawing/2014/main" id="{32615A01-ED04-4DBA-B7FA-FDB0764102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9404" y="2221183"/>
            <a:ext cx="659108" cy="659108"/>
          </a:xfrm>
          <a:prstGeom prst="rect">
            <a:avLst/>
          </a:prstGeom>
        </p:spPr>
      </p:pic>
      <p:pic>
        <p:nvPicPr>
          <p:cNvPr id="55" name="Immagine 54">
            <a:extLst>
              <a:ext uri="{FF2B5EF4-FFF2-40B4-BE49-F238E27FC236}">
                <a16:creationId xmlns:a16="http://schemas.microsoft.com/office/drawing/2014/main" id="{25C50569-4F28-4C08-94CF-6AA840BACA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1643" y="1400152"/>
            <a:ext cx="667452" cy="667452"/>
          </a:xfrm>
          <a:prstGeom prst="rect">
            <a:avLst/>
          </a:prstGeom>
        </p:spPr>
      </p:pic>
      <p:sp>
        <p:nvSpPr>
          <p:cNvPr id="57" name="Rettangolo 56">
            <a:extLst>
              <a:ext uri="{FF2B5EF4-FFF2-40B4-BE49-F238E27FC236}">
                <a16:creationId xmlns:a16="http://schemas.microsoft.com/office/drawing/2014/main" id="{37F6CC47-6E17-4DA3-BA51-C9E894546BEF}"/>
              </a:ext>
            </a:extLst>
          </p:cNvPr>
          <p:cNvSpPr/>
          <p:nvPr/>
        </p:nvSpPr>
        <p:spPr>
          <a:xfrm>
            <a:off x="7987482" y="1111728"/>
            <a:ext cx="2501006" cy="307777"/>
          </a:xfrm>
          <a:prstGeom prst="rect">
            <a:avLst/>
          </a:prstGeom>
          <a:solidFill>
            <a:schemeClr val="bg1"/>
          </a:solidFill>
        </p:spPr>
        <p:txBody>
          <a:bodyPr wrap="none">
            <a:spAutoFit/>
          </a:bodyPr>
          <a:lstStyle/>
          <a:p>
            <a:r>
              <a:rPr lang="it-IT" sz="1400" dirty="0">
                <a:solidFill>
                  <a:srgbClr val="000000"/>
                </a:solidFill>
                <a:latin typeface="docs-Roboto"/>
              </a:rPr>
              <a:t>Giro di Monte Reale Virtual </a:t>
            </a:r>
            <a:r>
              <a:rPr lang="it-IT" sz="1400" dirty="0" err="1">
                <a:solidFill>
                  <a:srgbClr val="000000"/>
                </a:solidFill>
                <a:latin typeface="docs-Roboto"/>
              </a:rPr>
              <a:t>Run</a:t>
            </a:r>
            <a:endParaRPr lang="it-IT" sz="1400" dirty="0">
              <a:solidFill>
                <a:srgbClr val="000000"/>
              </a:solidFill>
              <a:latin typeface="docs-Roboto"/>
            </a:endParaRPr>
          </a:p>
        </p:txBody>
      </p:sp>
      <p:sp>
        <p:nvSpPr>
          <p:cNvPr id="58" name="Rettangolo 57">
            <a:extLst>
              <a:ext uri="{FF2B5EF4-FFF2-40B4-BE49-F238E27FC236}">
                <a16:creationId xmlns:a16="http://schemas.microsoft.com/office/drawing/2014/main" id="{714447FE-2450-46AD-8565-36969FD08100}"/>
              </a:ext>
            </a:extLst>
          </p:cNvPr>
          <p:cNvSpPr/>
          <p:nvPr/>
        </p:nvSpPr>
        <p:spPr>
          <a:xfrm>
            <a:off x="4104193" y="1609055"/>
            <a:ext cx="3583673" cy="307777"/>
          </a:xfrm>
          <a:prstGeom prst="rect">
            <a:avLst/>
          </a:prstGeom>
          <a:solidFill>
            <a:schemeClr val="bg1"/>
          </a:solidFill>
        </p:spPr>
        <p:txBody>
          <a:bodyPr wrap="none">
            <a:spAutoFit/>
          </a:bodyPr>
          <a:lstStyle/>
          <a:p>
            <a:r>
              <a:rPr lang="it-IT" sz="1400" dirty="0">
                <a:solidFill>
                  <a:srgbClr val="000000"/>
                </a:solidFill>
                <a:latin typeface="docs-Roboto"/>
              </a:rPr>
              <a:t>Virtual </a:t>
            </a:r>
            <a:r>
              <a:rPr lang="it-IT" sz="1400" dirty="0" err="1">
                <a:solidFill>
                  <a:srgbClr val="000000"/>
                </a:solidFill>
                <a:latin typeface="docs-Roboto"/>
              </a:rPr>
              <a:t>Run</a:t>
            </a:r>
            <a:r>
              <a:rPr lang="it-IT" sz="1400" dirty="0">
                <a:solidFill>
                  <a:srgbClr val="000000"/>
                </a:solidFill>
                <a:latin typeface="docs-Roboto"/>
              </a:rPr>
              <a:t> - Salita al Bric del Dente - Masone</a:t>
            </a:r>
            <a:endParaRPr lang="it-IT" sz="1400" dirty="0"/>
          </a:p>
        </p:txBody>
      </p:sp>
      <p:sp>
        <p:nvSpPr>
          <p:cNvPr id="59" name="CasellaDiTesto 58">
            <a:extLst>
              <a:ext uri="{FF2B5EF4-FFF2-40B4-BE49-F238E27FC236}">
                <a16:creationId xmlns:a16="http://schemas.microsoft.com/office/drawing/2014/main" id="{B4CE9E7F-38C7-41E1-932A-1A2BDD4C1780}"/>
              </a:ext>
            </a:extLst>
          </p:cNvPr>
          <p:cNvSpPr txBox="1"/>
          <p:nvPr/>
        </p:nvSpPr>
        <p:spPr>
          <a:xfrm>
            <a:off x="1220262" y="837961"/>
            <a:ext cx="982961" cy="369332"/>
          </a:xfrm>
          <a:prstGeom prst="rect">
            <a:avLst/>
          </a:prstGeom>
          <a:noFill/>
        </p:spPr>
        <p:txBody>
          <a:bodyPr wrap="none" rtlCol="0">
            <a:spAutoFit/>
          </a:bodyPr>
          <a:lstStyle/>
          <a:p>
            <a:r>
              <a:rPr lang="it-IT" dirty="0"/>
              <a:t>GIUGNO</a:t>
            </a:r>
          </a:p>
        </p:txBody>
      </p:sp>
      <p:sp>
        <p:nvSpPr>
          <p:cNvPr id="60" name="CasellaDiTesto 59">
            <a:extLst>
              <a:ext uri="{FF2B5EF4-FFF2-40B4-BE49-F238E27FC236}">
                <a16:creationId xmlns:a16="http://schemas.microsoft.com/office/drawing/2014/main" id="{05708777-2480-4B89-A5DF-3A6E12CEA117}"/>
              </a:ext>
            </a:extLst>
          </p:cNvPr>
          <p:cNvSpPr txBox="1"/>
          <p:nvPr/>
        </p:nvSpPr>
        <p:spPr>
          <a:xfrm>
            <a:off x="3740647" y="837961"/>
            <a:ext cx="878638" cy="369332"/>
          </a:xfrm>
          <a:prstGeom prst="rect">
            <a:avLst/>
          </a:prstGeom>
          <a:noFill/>
        </p:spPr>
        <p:txBody>
          <a:bodyPr wrap="none" rtlCol="0">
            <a:spAutoFit/>
          </a:bodyPr>
          <a:lstStyle/>
          <a:p>
            <a:r>
              <a:rPr lang="it-IT" dirty="0"/>
              <a:t>LUGLIO</a:t>
            </a:r>
          </a:p>
        </p:txBody>
      </p:sp>
      <p:sp>
        <p:nvSpPr>
          <p:cNvPr id="61" name="CasellaDiTesto 60">
            <a:extLst>
              <a:ext uri="{FF2B5EF4-FFF2-40B4-BE49-F238E27FC236}">
                <a16:creationId xmlns:a16="http://schemas.microsoft.com/office/drawing/2014/main" id="{1A415FEC-B2E6-465A-88CA-B29AA490162F}"/>
              </a:ext>
            </a:extLst>
          </p:cNvPr>
          <p:cNvSpPr txBox="1"/>
          <p:nvPr/>
        </p:nvSpPr>
        <p:spPr>
          <a:xfrm>
            <a:off x="6158331" y="837961"/>
            <a:ext cx="976358" cy="369332"/>
          </a:xfrm>
          <a:prstGeom prst="rect">
            <a:avLst/>
          </a:prstGeom>
          <a:noFill/>
        </p:spPr>
        <p:txBody>
          <a:bodyPr wrap="none" rtlCol="0">
            <a:spAutoFit/>
          </a:bodyPr>
          <a:lstStyle/>
          <a:p>
            <a:r>
              <a:rPr lang="it-IT" dirty="0"/>
              <a:t>AGOSTO</a:t>
            </a:r>
          </a:p>
        </p:txBody>
      </p:sp>
      <p:sp>
        <p:nvSpPr>
          <p:cNvPr id="62" name="CasellaDiTesto 61">
            <a:extLst>
              <a:ext uri="{FF2B5EF4-FFF2-40B4-BE49-F238E27FC236}">
                <a16:creationId xmlns:a16="http://schemas.microsoft.com/office/drawing/2014/main" id="{53F1CD3D-9A17-4679-9E4A-3CDA1E5EFDA0}"/>
              </a:ext>
            </a:extLst>
          </p:cNvPr>
          <p:cNvSpPr txBox="1"/>
          <p:nvPr/>
        </p:nvSpPr>
        <p:spPr>
          <a:xfrm>
            <a:off x="8441572" y="837961"/>
            <a:ext cx="1301895" cy="369332"/>
          </a:xfrm>
          <a:prstGeom prst="rect">
            <a:avLst/>
          </a:prstGeom>
          <a:noFill/>
        </p:spPr>
        <p:txBody>
          <a:bodyPr wrap="none" rtlCol="0">
            <a:spAutoFit/>
          </a:bodyPr>
          <a:lstStyle/>
          <a:p>
            <a:r>
              <a:rPr lang="it-IT" dirty="0"/>
              <a:t>SETTEMBRE</a:t>
            </a:r>
          </a:p>
        </p:txBody>
      </p:sp>
      <p:sp>
        <p:nvSpPr>
          <p:cNvPr id="63" name="CasellaDiTesto 62">
            <a:extLst>
              <a:ext uri="{FF2B5EF4-FFF2-40B4-BE49-F238E27FC236}">
                <a16:creationId xmlns:a16="http://schemas.microsoft.com/office/drawing/2014/main" id="{35585761-75F9-45B8-927C-53189C53CA3B}"/>
              </a:ext>
            </a:extLst>
          </p:cNvPr>
          <p:cNvSpPr txBox="1"/>
          <p:nvPr/>
        </p:nvSpPr>
        <p:spPr>
          <a:xfrm>
            <a:off x="10390039" y="837961"/>
            <a:ext cx="1066318" cy="369332"/>
          </a:xfrm>
          <a:prstGeom prst="rect">
            <a:avLst/>
          </a:prstGeom>
          <a:noFill/>
        </p:spPr>
        <p:txBody>
          <a:bodyPr wrap="none" rtlCol="0">
            <a:spAutoFit/>
          </a:bodyPr>
          <a:lstStyle/>
          <a:p>
            <a:r>
              <a:rPr lang="it-IT" dirty="0"/>
              <a:t>OTTOBRE</a:t>
            </a:r>
          </a:p>
        </p:txBody>
      </p:sp>
      <p:sp>
        <p:nvSpPr>
          <p:cNvPr id="64" name="Rettangolo 63">
            <a:extLst>
              <a:ext uri="{FF2B5EF4-FFF2-40B4-BE49-F238E27FC236}">
                <a16:creationId xmlns:a16="http://schemas.microsoft.com/office/drawing/2014/main" id="{5E8AD3E1-A1E7-47B2-8450-37F66DF0BF8B}"/>
              </a:ext>
            </a:extLst>
          </p:cNvPr>
          <p:cNvSpPr/>
          <p:nvPr/>
        </p:nvSpPr>
        <p:spPr>
          <a:xfrm>
            <a:off x="2954860" y="2001712"/>
            <a:ext cx="3002938" cy="307777"/>
          </a:xfrm>
          <a:prstGeom prst="rect">
            <a:avLst/>
          </a:prstGeom>
          <a:solidFill>
            <a:schemeClr val="bg1"/>
          </a:solidFill>
        </p:spPr>
        <p:txBody>
          <a:bodyPr wrap="none">
            <a:spAutoFit/>
          </a:bodyPr>
          <a:lstStyle/>
          <a:p>
            <a:r>
              <a:rPr lang="it-IT" sz="1400" dirty="0">
                <a:solidFill>
                  <a:srgbClr val="000000"/>
                </a:solidFill>
                <a:latin typeface="docs-Roboto"/>
              </a:rPr>
              <a:t>Mini Trail del Biscione "Virtual Edition"</a:t>
            </a:r>
            <a:endParaRPr lang="it-IT" sz="1400" dirty="0"/>
          </a:p>
        </p:txBody>
      </p:sp>
      <p:sp>
        <p:nvSpPr>
          <p:cNvPr id="65" name="Rettangolo 64">
            <a:extLst>
              <a:ext uri="{FF2B5EF4-FFF2-40B4-BE49-F238E27FC236}">
                <a16:creationId xmlns:a16="http://schemas.microsoft.com/office/drawing/2014/main" id="{24E676A4-846D-44D4-BFDD-9EFDE91D8449}"/>
              </a:ext>
            </a:extLst>
          </p:cNvPr>
          <p:cNvSpPr/>
          <p:nvPr/>
        </p:nvSpPr>
        <p:spPr>
          <a:xfrm>
            <a:off x="240217" y="2374458"/>
            <a:ext cx="2632452" cy="307777"/>
          </a:xfrm>
          <a:prstGeom prst="rect">
            <a:avLst/>
          </a:prstGeom>
          <a:solidFill>
            <a:schemeClr val="bg1"/>
          </a:solidFill>
        </p:spPr>
        <p:txBody>
          <a:bodyPr wrap="none">
            <a:spAutoFit/>
          </a:bodyPr>
          <a:lstStyle/>
          <a:p>
            <a:r>
              <a:rPr lang="it-IT" sz="1400" dirty="0">
                <a:solidFill>
                  <a:srgbClr val="000000"/>
                </a:solidFill>
                <a:latin typeface="docs-Roboto"/>
              </a:rPr>
              <a:t>Scalata di Tana d'Orso Virtual </a:t>
            </a:r>
            <a:r>
              <a:rPr lang="it-IT" sz="1400" dirty="0" err="1">
                <a:solidFill>
                  <a:srgbClr val="000000"/>
                </a:solidFill>
                <a:latin typeface="docs-Roboto"/>
              </a:rPr>
              <a:t>Run</a:t>
            </a:r>
            <a:endParaRPr lang="it-IT" sz="1400" dirty="0"/>
          </a:p>
        </p:txBody>
      </p:sp>
      <p:sp>
        <p:nvSpPr>
          <p:cNvPr id="66" name="Rettangolo 65">
            <a:extLst>
              <a:ext uri="{FF2B5EF4-FFF2-40B4-BE49-F238E27FC236}">
                <a16:creationId xmlns:a16="http://schemas.microsoft.com/office/drawing/2014/main" id="{DED21665-1596-4CC8-A707-7E0739687E7C}"/>
              </a:ext>
            </a:extLst>
          </p:cNvPr>
          <p:cNvSpPr/>
          <p:nvPr/>
        </p:nvSpPr>
        <p:spPr>
          <a:xfrm>
            <a:off x="1043668" y="2831537"/>
            <a:ext cx="1814599" cy="307777"/>
          </a:xfrm>
          <a:prstGeom prst="rect">
            <a:avLst/>
          </a:prstGeom>
          <a:solidFill>
            <a:schemeClr val="bg1"/>
          </a:solidFill>
        </p:spPr>
        <p:txBody>
          <a:bodyPr wrap="none">
            <a:spAutoFit/>
          </a:bodyPr>
          <a:lstStyle/>
          <a:p>
            <a:r>
              <a:rPr lang="it-IT" sz="1400" dirty="0">
                <a:solidFill>
                  <a:srgbClr val="000000"/>
                </a:solidFill>
                <a:latin typeface="docs-Roboto"/>
              </a:rPr>
              <a:t>La Corsa dei Due Ponti</a:t>
            </a:r>
            <a:endParaRPr lang="it-IT" sz="1400" dirty="0"/>
          </a:p>
        </p:txBody>
      </p:sp>
      <p:sp>
        <p:nvSpPr>
          <p:cNvPr id="67" name="Rettangolo 66">
            <a:extLst>
              <a:ext uri="{FF2B5EF4-FFF2-40B4-BE49-F238E27FC236}">
                <a16:creationId xmlns:a16="http://schemas.microsoft.com/office/drawing/2014/main" id="{9F866FC5-2DD3-4D0A-93A5-067F1F5D0953}"/>
              </a:ext>
            </a:extLst>
          </p:cNvPr>
          <p:cNvSpPr/>
          <p:nvPr/>
        </p:nvSpPr>
        <p:spPr>
          <a:xfrm>
            <a:off x="4989799" y="3308391"/>
            <a:ext cx="1982274" cy="307777"/>
          </a:xfrm>
          <a:prstGeom prst="rect">
            <a:avLst/>
          </a:prstGeom>
          <a:solidFill>
            <a:schemeClr val="bg1"/>
          </a:solidFill>
        </p:spPr>
        <p:txBody>
          <a:bodyPr wrap="none">
            <a:spAutoFit/>
          </a:bodyPr>
          <a:lstStyle/>
          <a:p>
            <a:r>
              <a:rPr lang="it-IT" sz="1400" dirty="0">
                <a:solidFill>
                  <a:srgbClr val="000000"/>
                </a:solidFill>
                <a:latin typeface="docs-Roboto"/>
              </a:rPr>
              <a:t>La Corsa sull'Acquedotto</a:t>
            </a:r>
            <a:endParaRPr lang="it-IT" sz="1400" dirty="0"/>
          </a:p>
        </p:txBody>
      </p:sp>
      <p:sp>
        <p:nvSpPr>
          <p:cNvPr id="68" name="Rettangolo 67">
            <a:extLst>
              <a:ext uri="{FF2B5EF4-FFF2-40B4-BE49-F238E27FC236}">
                <a16:creationId xmlns:a16="http://schemas.microsoft.com/office/drawing/2014/main" id="{AF5202B9-4FE5-4F4A-9DE8-7B8BADD8DEB0}"/>
              </a:ext>
            </a:extLst>
          </p:cNvPr>
          <p:cNvSpPr/>
          <p:nvPr/>
        </p:nvSpPr>
        <p:spPr>
          <a:xfrm>
            <a:off x="6280371" y="3766037"/>
            <a:ext cx="1543821" cy="307777"/>
          </a:xfrm>
          <a:prstGeom prst="rect">
            <a:avLst/>
          </a:prstGeom>
          <a:solidFill>
            <a:schemeClr val="bg1"/>
          </a:solidFill>
        </p:spPr>
        <p:txBody>
          <a:bodyPr wrap="none">
            <a:spAutoFit/>
          </a:bodyPr>
          <a:lstStyle/>
          <a:p>
            <a:r>
              <a:rPr lang="it-IT" sz="1400" dirty="0">
                <a:solidFill>
                  <a:srgbClr val="000000"/>
                </a:solidFill>
                <a:latin typeface="docs-Roboto"/>
              </a:rPr>
              <a:t>Il Miglio di Genova</a:t>
            </a:r>
            <a:endParaRPr lang="it-IT" sz="1400" dirty="0"/>
          </a:p>
        </p:txBody>
      </p:sp>
      <p:sp>
        <p:nvSpPr>
          <p:cNvPr id="69" name="Rettangolo 68">
            <a:extLst>
              <a:ext uri="{FF2B5EF4-FFF2-40B4-BE49-F238E27FC236}">
                <a16:creationId xmlns:a16="http://schemas.microsoft.com/office/drawing/2014/main" id="{00F841B2-C2D4-4DC2-9BC2-4022808CBD85}"/>
              </a:ext>
            </a:extLst>
          </p:cNvPr>
          <p:cNvSpPr/>
          <p:nvPr/>
        </p:nvSpPr>
        <p:spPr>
          <a:xfrm>
            <a:off x="8099729" y="4230384"/>
            <a:ext cx="2914516" cy="307777"/>
          </a:xfrm>
          <a:prstGeom prst="rect">
            <a:avLst/>
          </a:prstGeom>
          <a:solidFill>
            <a:schemeClr val="bg1"/>
          </a:solidFill>
        </p:spPr>
        <p:txBody>
          <a:bodyPr wrap="none">
            <a:spAutoFit/>
          </a:bodyPr>
          <a:lstStyle/>
          <a:p>
            <a:r>
              <a:rPr lang="it-IT" sz="1400" dirty="0">
                <a:solidFill>
                  <a:srgbClr val="000000"/>
                </a:solidFill>
                <a:latin typeface="docs-Roboto"/>
              </a:rPr>
              <a:t>Virtual </a:t>
            </a:r>
            <a:r>
              <a:rPr lang="it-IT" sz="1400" dirty="0" err="1">
                <a:solidFill>
                  <a:srgbClr val="000000"/>
                </a:solidFill>
                <a:latin typeface="docs-Roboto"/>
              </a:rPr>
              <a:t>Run</a:t>
            </a:r>
            <a:r>
              <a:rPr lang="it-IT" sz="1400" dirty="0">
                <a:solidFill>
                  <a:srgbClr val="000000"/>
                </a:solidFill>
                <a:latin typeface="docs-Roboto"/>
              </a:rPr>
              <a:t> - Rocce Nere - Rossiglione</a:t>
            </a:r>
            <a:endParaRPr lang="it-IT" sz="1400" dirty="0"/>
          </a:p>
        </p:txBody>
      </p:sp>
      <p:sp>
        <p:nvSpPr>
          <p:cNvPr id="70" name="Rettangolo 69">
            <a:extLst>
              <a:ext uri="{FF2B5EF4-FFF2-40B4-BE49-F238E27FC236}">
                <a16:creationId xmlns:a16="http://schemas.microsoft.com/office/drawing/2014/main" id="{2C7ED7FF-1936-47A6-9AD8-B2B42F55AB21}"/>
              </a:ext>
            </a:extLst>
          </p:cNvPr>
          <p:cNvSpPr/>
          <p:nvPr/>
        </p:nvSpPr>
        <p:spPr>
          <a:xfrm>
            <a:off x="5254582" y="5526983"/>
            <a:ext cx="2108398" cy="307777"/>
          </a:xfrm>
          <a:prstGeom prst="rect">
            <a:avLst/>
          </a:prstGeom>
          <a:solidFill>
            <a:schemeClr val="bg1"/>
          </a:solidFill>
        </p:spPr>
        <p:txBody>
          <a:bodyPr wrap="none">
            <a:spAutoFit/>
          </a:bodyPr>
          <a:lstStyle/>
          <a:p>
            <a:r>
              <a:rPr lang="it-IT" sz="1400" dirty="0">
                <a:solidFill>
                  <a:srgbClr val="000000"/>
                </a:solidFill>
                <a:latin typeface="docs-Roboto"/>
              </a:rPr>
              <a:t>Panoramica Cavi - Lavagna</a:t>
            </a:r>
            <a:endParaRPr lang="it-IT" sz="1400" dirty="0"/>
          </a:p>
        </p:txBody>
      </p:sp>
      <p:sp>
        <p:nvSpPr>
          <p:cNvPr id="71" name="Rettangolo 70">
            <a:extLst>
              <a:ext uri="{FF2B5EF4-FFF2-40B4-BE49-F238E27FC236}">
                <a16:creationId xmlns:a16="http://schemas.microsoft.com/office/drawing/2014/main" id="{15641413-DC96-4FD8-B940-CFE29FEE3BF0}"/>
              </a:ext>
            </a:extLst>
          </p:cNvPr>
          <p:cNvSpPr/>
          <p:nvPr/>
        </p:nvSpPr>
        <p:spPr>
          <a:xfrm>
            <a:off x="6307013" y="5884759"/>
            <a:ext cx="2134559" cy="307777"/>
          </a:xfrm>
          <a:prstGeom prst="rect">
            <a:avLst/>
          </a:prstGeom>
          <a:solidFill>
            <a:schemeClr val="bg1"/>
          </a:solidFill>
        </p:spPr>
        <p:txBody>
          <a:bodyPr wrap="none">
            <a:spAutoFit/>
          </a:bodyPr>
          <a:lstStyle/>
          <a:p>
            <a:r>
              <a:rPr lang="it-IT" sz="1400" dirty="0">
                <a:solidFill>
                  <a:srgbClr val="000000"/>
                </a:solidFill>
                <a:latin typeface="docs-Roboto"/>
              </a:rPr>
              <a:t>"5000 in pista" alla </a:t>
            </a:r>
            <a:r>
              <a:rPr lang="it-IT" sz="1400" dirty="0" err="1">
                <a:solidFill>
                  <a:srgbClr val="000000"/>
                </a:solidFill>
                <a:latin typeface="docs-Roboto"/>
              </a:rPr>
              <a:t>Sciorba</a:t>
            </a:r>
            <a:endParaRPr lang="it-IT" sz="1400" dirty="0"/>
          </a:p>
        </p:txBody>
      </p:sp>
      <p:sp>
        <p:nvSpPr>
          <p:cNvPr id="72" name="Rettangolo 71">
            <a:extLst>
              <a:ext uri="{FF2B5EF4-FFF2-40B4-BE49-F238E27FC236}">
                <a16:creationId xmlns:a16="http://schemas.microsoft.com/office/drawing/2014/main" id="{3DA0A701-F204-4426-805F-5033291E78FD}"/>
              </a:ext>
            </a:extLst>
          </p:cNvPr>
          <p:cNvSpPr/>
          <p:nvPr/>
        </p:nvSpPr>
        <p:spPr>
          <a:xfrm>
            <a:off x="8504621" y="6160743"/>
            <a:ext cx="1273297" cy="307777"/>
          </a:xfrm>
          <a:prstGeom prst="rect">
            <a:avLst/>
          </a:prstGeom>
          <a:solidFill>
            <a:schemeClr val="bg1"/>
          </a:solidFill>
        </p:spPr>
        <p:txBody>
          <a:bodyPr wrap="none">
            <a:spAutoFit/>
          </a:bodyPr>
          <a:lstStyle/>
          <a:p>
            <a:r>
              <a:rPr lang="it-IT" sz="1400" dirty="0">
                <a:solidFill>
                  <a:srgbClr val="000000"/>
                </a:solidFill>
                <a:latin typeface="docs-Roboto"/>
              </a:rPr>
              <a:t>4K delle Favole</a:t>
            </a:r>
            <a:endParaRPr lang="it-IT" sz="1400" dirty="0"/>
          </a:p>
        </p:txBody>
      </p:sp>
      <p:pic>
        <p:nvPicPr>
          <p:cNvPr id="73" name="Immagine 72">
            <a:extLst>
              <a:ext uri="{FF2B5EF4-FFF2-40B4-BE49-F238E27FC236}">
                <a16:creationId xmlns:a16="http://schemas.microsoft.com/office/drawing/2014/main" id="{758B7A1A-4AE1-44FE-8163-0F0FA83344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66223" y="4024888"/>
            <a:ext cx="667452" cy="667452"/>
          </a:xfrm>
          <a:prstGeom prst="rect">
            <a:avLst/>
          </a:prstGeom>
        </p:spPr>
      </p:pic>
      <p:pic>
        <p:nvPicPr>
          <p:cNvPr id="74" name="Immagine 73">
            <a:extLst>
              <a:ext uri="{FF2B5EF4-FFF2-40B4-BE49-F238E27FC236}">
                <a16:creationId xmlns:a16="http://schemas.microsoft.com/office/drawing/2014/main" id="{4B8CAF7B-9D3E-47F9-AFE6-D29AA86ED4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3306" y="4331893"/>
            <a:ext cx="667452" cy="667452"/>
          </a:xfrm>
          <a:prstGeom prst="rect">
            <a:avLst/>
          </a:prstGeom>
        </p:spPr>
      </p:pic>
      <p:pic>
        <p:nvPicPr>
          <p:cNvPr id="75" name="Immagine 74">
            <a:extLst>
              <a:ext uri="{FF2B5EF4-FFF2-40B4-BE49-F238E27FC236}">
                <a16:creationId xmlns:a16="http://schemas.microsoft.com/office/drawing/2014/main" id="{E3435EF6-BCC4-4353-8357-64FAE96620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5319" y="5308695"/>
            <a:ext cx="623369" cy="623369"/>
          </a:xfrm>
          <a:prstGeom prst="rect">
            <a:avLst/>
          </a:prstGeom>
        </p:spPr>
      </p:pic>
      <p:sp>
        <p:nvSpPr>
          <p:cNvPr id="76" name="Rettangolo 75">
            <a:extLst>
              <a:ext uri="{FF2B5EF4-FFF2-40B4-BE49-F238E27FC236}">
                <a16:creationId xmlns:a16="http://schemas.microsoft.com/office/drawing/2014/main" id="{0DBB166B-E49D-456F-AD57-8631C493056A}"/>
              </a:ext>
            </a:extLst>
          </p:cNvPr>
          <p:cNvSpPr/>
          <p:nvPr/>
        </p:nvSpPr>
        <p:spPr>
          <a:xfrm>
            <a:off x="8525103" y="4504008"/>
            <a:ext cx="1185774" cy="307777"/>
          </a:xfrm>
          <a:prstGeom prst="rect">
            <a:avLst/>
          </a:prstGeom>
          <a:solidFill>
            <a:schemeClr val="bg1"/>
          </a:solidFill>
        </p:spPr>
        <p:txBody>
          <a:bodyPr wrap="none">
            <a:spAutoFit/>
          </a:bodyPr>
          <a:lstStyle/>
          <a:p>
            <a:r>
              <a:rPr lang="it-IT" sz="1400" dirty="0">
                <a:solidFill>
                  <a:srgbClr val="000000"/>
                </a:solidFill>
                <a:latin typeface="docs-Roboto"/>
              </a:rPr>
              <a:t>Campo Ligure</a:t>
            </a:r>
            <a:endParaRPr lang="it-IT" sz="1400" dirty="0"/>
          </a:p>
        </p:txBody>
      </p:sp>
    </p:spTree>
    <p:extLst>
      <p:ext uri="{BB962C8B-B14F-4D97-AF65-F5344CB8AC3E}">
        <p14:creationId xmlns:p14="http://schemas.microsoft.com/office/powerpoint/2010/main" val="47819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483B1363-5040-4EB7-8984-AF69C11F46EE}"/>
              </a:ext>
            </a:extLst>
          </p:cNvPr>
          <p:cNvSpPr>
            <a:spLocks noGrp="1"/>
          </p:cNvSpPr>
          <p:nvPr>
            <p:ph type="title"/>
          </p:nvPr>
        </p:nvSpPr>
        <p:spPr/>
        <p:txBody>
          <a:bodyPr/>
          <a:lstStyle/>
          <a:p>
            <a:r>
              <a:rPr lang="it-IT" dirty="0"/>
              <a:t>Global V-Running Challenge</a:t>
            </a:r>
          </a:p>
        </p:txBody>
      </p:sp>
      <p:sp>
        <p:nvSpPr>
          <p:cNvPr id="4" name="Segnaposto data 3">
            <a:extLst>
              <a:ext uri="{FF2B5EF4-FFF2-40B4-BE49-F238E27FC236}">
                <a16:creationId xmlns:a16="http://schemas.microsoft.com/office/drawing/2014/main" id="{1D09854E-CB34-4B6E-ACF6-D336DED422AA}"/>
              </a:ext>
            </a:extLst>
          </p:cNvPr>
          <p:cNvSpPr>
            <a:spLocks noGrp="1"/>
          </p:cNvSpPr>
          <p:nvPr>
            <p:ph type="dt" sz="half" idx="10"/>
          </p:nvPr>
        </p:nvSpPr>
        <p:spPr/>
        <p:txBody>
          <a:bodyPr/>
          <a:lstStyle/>
          <a:p>
            <a:fld id="{D522790A-9600-4179-AE59-58EEF629552E}" type="datetime1">
              <a:rPr lang="it-IT" smtClean="0"/>
              <a:pPr/>
              <a:t>01/08/2020</a:t>
            </a:fld>
            <a:endParaRPr lang="it-IT" dirty="0"/>
          </a:p>
        </p:txBody>
      </p:sp>
      <p:sp>
        <p:nvSpPr>
          <p:cNvPr id="5" name="Segnaposto piè di pagina 4">
            <a:extLst>
              <a:ext uri="{FF2B5EF4-FFF2-40B4-BE49-F238E27FC236}">
                <a16:creationId xmlns:a16="http://schemas.microsoft.com/office/drawing/2014/main" id="{909AD1D8-1237-4F96-8FE4-2CFBE2C80B27}"/>
              </a:ext>
            </a:extLst>
          </p:cNvPr>
          <p:cNvSpPr>
            <a:spLocks noGrp="1"/>
          </p:cNvSpPr>
          <p:nvPr>
            <p:ph type="ftr" sz="quarter" idx="11"/>
          </p:nvPr>
        </p:nvSpPr>
        <p:spPr/>
        <p:txBody>
          <a:bodyPr/>
          <a:lstStyle/>
          <a:p>
            <a:r>
              <a:rPr lang="it-IT"/>
              <a:t>©2020 AppNRun S.r.l. – Tutti i Diritti Riservati</a:t>
            </a:r>
            <a:endParaRPr lang="it-IT" dirty="0"/>
          </a:p>
        </p:txBody>
      </p:sp>
      <p:sp>
        <p:nvSpPr>
          <p:cNvPr id="6" name="Segnaposto numero diapositiva 5">
            <a:extLst>
              <a:ext uri="{FF2B5EF4-FFF2-40B4-BE49-F238E27FC236}">
                <a16:creationId xmlns:a16="http://schemas.microsoft.com/office/drawing/2014/main" id="{1995454D-CF15-4D2E-B136-24B5866BF386}"/>
              </a:ext>
            </a:extLst>
          </p:cNvPr>
          <p:cNvSpPr>
            <a:spLocks noGrp="1"/>
          </p:cNvSpPr>
          <p:nvPr>
            <p:ph type="sldNum" sz="quarter" idx="12"/>
          </p:nvPr>
        </p:nvSpPr>
        <p:spPr/>
        <p:txBody>
          <a:bodyPr/>
          <a:lstStyle/>
          <a:p>
            <a:fld id="{8A686703-747E-4BA2-99A4-DCBF425681E9}" type="slidenum">
              <a:rPr lang="it-IT" smtClean="0"/>
              <a:pPr/>
              <a:t>12</a:t>
            </a:fld>
            <a:endParaRPr lang="it-IT"/>
          </a:p>
        </p:txBody>
      </p:sp>
      <p:pic>
        <p:nvPicPr>
          <p:cNvPr id="11" name="Immagine 10">
            <a:extLst>
              <a:ext uri="{FF2B5EF4-FFF2-40B4-BE49-F238E27FC236}">
                <a16:creationId xmlns:a16="http://schemas.microsoft.com/office/drawing/2014/main" id="{E30D3090-7364-4F25-93E4-E7BEEDA55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7" y="-1829594"/>
            <a:ext cx="12192000" cy="5486400"/>
          </a:xfrm>
          <a:prstGeom prst="rect">
            <a:avLst/>
          </a:prstGeom>
        </p:spPr>
      </p:pic>
      <p:pic>
        <p:nvPicPr>
          <p:cNvPr id="15" name="Immagine 14">
            <a:extLst>
              <a:ext uri="{FF2B5EF4-FFF2-40B4-BE49-F238E27FC236}">
                <a16:creationId xmlns:a16="http://schemas.microsoft.com/office/drawing/2014/main" id="{FB3D7304-653F-4039-84FC-DEDD4FD29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11" y="2101861"/>
            <a:ext cx="3127889" cy="1340902"/>
          </a:xfrm>
          <a:prstGeom prst="rect">
            <a:avLst/>
          </a:prstGeom>
        </p:spPr>
      </p:pic>
      <p:pic>
        <p:nvPicPr>
          <p:cNvPr id="17" name="Immagine 16">
            <a:extLst>
              <a:ext uri="{FF2B5EF4-FFF2-40B4-BE49-F238E27FC236}">
                <a16:creationId xmlns:a16="http://schemas.microsoft.com/office/drawing/2014/main" id="{41345894-6CB2-4966-AF35-D7AEC913A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51" y="3854917"/>
            <a:ext cx="2479228" cy="2466041"/>
          </a:xfrm>
          <a:prstGeom prst="rect">
            <a:avLst/>
          </a:prstGeom>
        </p:spPr>
      </p:pic>
    </p:spTree>
    <p:extLst>
      <p:ext uri="{BB962C8B-B14F-4D97-AF65-F5344CB8AC3E}">
        <p14:creationId xmlns:p14="http://schemas.microsoft.com/office/powerpoint/2010/main" val="151888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a:xfrm>
            <a:off x="609600" y="1379907"/>
            <a:ext cx="10972800" cy="5057579"/>
          </a:xfrm>
        </p:spPr>
        <p:txBody>
          <a:bodyPr>
            <a:normAutofit fontScale="85000" lnSpcReduction="10000"/>
          </a:bodyPr>
          <a:lstStyle/>
          <a:p>
            <a:pPr marL="0" indent="0">
              <a:lnSpc>
                <a:spcPct val="120000"/>
              </a:lnSpc>
              <a:buNone/>
            </a:pPr>
            <a:r>
              <a:rPr lang="it-IT" sz="2400" dirty="0"/>
              <a:t>Gli Organizzatori hanno il compito di:</a:t>
            </a:r>
          </a:p>
          <a:p>
            <a:pPr>
              <a:lnSpc>
                <a:spcPct val="120000"/>
              </a:lnSpc>
            </a:pPr>
            <a:r>
              <a:rPr lang="it-IT" sz="2400" b="1" dirty="0"/>
              <a:t>Definire la data e l’orario di inizio e fine </a:t>
            </a:r>
            <a:r>
              <a:rPr lang="it-IT" sz="2400" dirty="0"/>
              <a:t>della Challenge</a:t>
            </a:r>
          </a:p>
          <a:p>
            <a:pPr>
              <a:lnSpc>
                <a:spcPct val="120000"/>
              </a:lnSpc>
            </a:pPr>
            <a:r>
              <a:rPr lang="it-IT" sz="2400" dirty="0"/>
              <a:t>Definire </a:t>
            </a:r>
            <a:r>
              <a:rPr lang="it-IT" sz="2400" b="1" dirty="0"/>
              <a:t>le Distanze per cui è valida la Challenge (nessuna indicazione equivale a «corsa libera») </a:t>
            </a:r>
            <a:endParaRPr lang="it-IT" sz="2400" dirty="0"/>
          </a:p>
          <a:p>
            <a:pPr>
              <a:lnSpc>
                <a:spcPct val="120000"/>
              </a:lnSpc>
            </a:pPr>
            <a:r>
              <a:rPr lang="it-IT" sz="2400" b="1" dirty="0"/>
              <a:t>Pubblicare su </a:t>
            </a:r>
            <a:r>
              <a:rPr lang="it-IT" sz="2400" b="1" dirty="0" err="1"/>
              <a:t>AppNRun</a:t>
            </a:r>
            <a:r>
              <a:rPr lang="it-IT" sz="2400" b="1" dirty="0"/>
              <a:t> </a:t>
            </a:r>
            <a:r>
              <a:rPr lang="it-IT" sz="2400" dirty="0"/>
              <a:t>la propria Challenge, indicando:</a:t>
            </a:r>
          </a:p>
          <a:p>
            <a:pPr lvl="1">
              <a:lnSpc>
                <a:spcPct val="120000"/>
              </a:lnSpc>
            </a:pPr>
            <a:r>
              <a:rPr lang="it-IT" sz="2000" b="1" dirty="0"/>
              <a:t>Nome </a:t>
            </a:r>
            <a:r>
              <a:rPr lang="it-IT" sz="2000" dirty="0"/>
              <a:t>della Challenge</a:t>
            </a:r>
          </a:p>
          <a:p>
            <a:pPr lvl="1">
              <a:lnSpc>
                <a:spcPct val="120000"/>
              </a:lnSpc>
            </a:pPr>
            <a:r>
              <a:rPr lang="it-IT" sz="2000" b="1" dirty="0"/>
              <a:t>Data e orario </a:t>
            </a:r>
            <a:r>
              <a:rPr lang="it-IT" sz="2000" dirty="0"/>
              <a:t> dell’Evento</a:t>
            </a:r>
          </a:p>
          <a:p>
            <a:pPr lvl="1">
              <a:lnSpc>
                <a:spcPct val="120000"/>
              </a:lnSpc>
            </a:pPr>
            <a:r>
              <a:rPr lang="it-IT" sz="2000" dirty="0"/>
              <a:t>Descrizione delle modalità di svolgimento della Challenge </a:t>
            </a:r>
          </a:p>
          <a:p>
            <a:pPr lvl="1">
              <a:lnSpc>
                <a:spcPct val="120000"/>
              </a:lnSpc>
            </a:pPr>
            <a:r>
              <a:rPr lang="it-IT" sz="2000" dirty="0"/>
              <a:t>L’eventuale valore del </a:t>
            </a:r>
            <a:r>
              <a:rPr lang="it-IT" sz="2000" b="1" dirty="0"/>
              <a:t>costo di partecipazione alla Challenge, nel caso di Evento a pagamento</a:t>
            </a:r>
            <a:endParaRPr lang="it-IT" sz="2000" dirty="0">
              <a:highlight>
                <a:srgbClr val="FFFF00"/>
              </a:highlight>
            </a:endParaRPr>
          </a:p>
          <a:p>
            <a:pPr lvl="1">
              <a:lnSpc>
                <a:spcPct val="120000"/>
              </a:lnSpc>
            </a:pPr>
            <a:r>
              <a:rPr lang="it-IT" sz="2000" dirty="0"/>
              <a:t>Nel caso di </a:t>
            </a:r>
            <a:r>
              <a:rPr lang="it-IT" sz="2000" b="1" dirty="0"/>
              <a:t>Raccolta fondi per beneficenza</a:t>
            </a:r>
            <a:r>
              <a:rPr lang="it-IT" sz="2000" dirty="0"/>
              <a:t>, i </a:t>
            </a:r>
            <a:r>
              <a:rPr lang="it-IT" sz="2000" b="1" dirty="0"/>
              <a:t>beneficiari dell’offerta libera </a:t>
            </a:r>
            <a:r>
              <a:rPr lang="it-IT" sz="2000" dirty="0"/>
              <a:t>che si corrisponde, versando un valore di iscrizione superiore al minimo indicato</a:t>
            </a:r>
          </a:p>
          <a:p>
            <a:pPr lvl="1">
              <a:lnSpc>
                <a:spcPct val="120000"/>
              </a:lnSpc>
            </a:pPr>
            <a:r>
              <a:rPr lang="it-IT" sz="2000" dirty="0"/>
              <a:t>Eventuali volantini, foto e documenti relativi alla Challenge</a:t>
            </a:r>
          </a:p>
          <a:p>
            <a:pPr>
              <a:lnSpc>
                <a:spcPct val="120000"/>
              </a:lnSpc>
            </a:pPr>
            <a:r>
              <a:rPr lang="it-IT" sz="2400" b="1" dirty="0"/>
              <a:t>Supervisionare </a:t>
            </a:r>
            <a:r>
              <a:rPr lang="it-IT" sz="2400" dirty="0"/>
              <a:t>la raccolta delle iscrizioni, attraverso la piattaforma </a:t>
            </a:r>
            <a:r>
              <a:rPr lang="it-IT" sz="2400" dirty="0" err="1"/>
              <a:t>AppNRun</a:t>
            </a:r>
            <a:r>
              <a:rPr lang="it-IT" sz="2400" dirty="0"/>
              <a:t>, interagendo eventualmente con i Runner iscritti, mediante gli strumenti messi a disposizione della Piattaforma (email e «</a:t>
            </a:r>
            <a:r>
              <a:rPr lang="it-IT" sz="2400" dirty="0" err="1"/>
              <a:t>push</a:t>
            </a:r>
            <a:r>
              <a:rPr lang="it-IT" sz="2400" dirty="0"/>
              <a:t> </a:t>
            </a:r>
            <a:r>
              <a:rPr lang="it-IT" sz="2400" dirty="0" err="1"/>
              <a:t>notification</a:t>
            </a:r>
            <a:r>
              <a:rPr lang="it-IT" sz="2400" dirty="0"/>
              <a:t>» via App)</a:t>
            </a:r>
          </a:p>
        </p:txBody>
      </p:sp>
      <p:sp>
        <p:nvSpPr>
          <p:cNvPr id="7" name="Titolo 6"/>
          <p:cNvSpPr>
            <a:spLocks noGrp="1"/>
          </p:cNvSpPr>
          <p:nvPr>
            <p:ph type="title"/>
          </p:nvPr>
        </p:nvSpPr>
        <p:spPr>
          <a:xfrm>
            <a:off x="609600" y="116632"/>
            <a:ext cx="10972800" cy="1143000"/>
          </a:xfrm>
        </p:spPr>
        <p:txBody>
          <a:bodyPr>
            <a:normAutofit/>
          </a:bodyPr>
          <a:lstStyle/>
          <a:p>
            <a:pPr algn="l"/>
            <a:r>
              <a:rPr lang="it-IT" sz="3600" b="1" dirty="0">
                <a:solidFill>
                  <a:srgbClr val="3A59A3"/>
                </a:solidFill>
                <a:cs typeface="Arial" pitchFamily="34" charset="0"/>
              </a:rPr>
              <a:t>Global V-Running Challenge - Il ruolo degli Organizzatori</a:t>
            </a:r>
            <a:endParaRPr lang="en-GB" sz="3600" dirty="0"/>
          </a:p>
        </p:txBody>
      </p:sp>
      <p:sp>
        <p:nvSpPr>
          <p:cNvPr id="28" name="Segnaposto data 3">
            <a:extLst>
              <a:ext uri="{FF2B5EF4-FFF2-40B4-BE49-F238E27FC236}">
                <a16:creationId xmlns:a16="http://schemas.microsoft.com/office/drawing/2014/main" id="{72B6DDB5-DBA6-47C2-AD1B-FEA2733BD79C}"/>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29" name="Segnaposto piè di pagina 4">
            <a:extLst>
              <a:ext uri="{FF2B5EF4-FFF2-40B4-BE49-F238E27FC236}">
                <a16:creationId xmlns:a16="http://schemas.microsoft.com/office/drawing/2014/main" id="{B4A86EC7-36F2-457B-BC2F-DD03866E5454}"/>
              </a:ext>
            </a:extLst>
          </p:cNvPr>
          <p:cNvSpPr>
            <a:spLocks noGrp="1"/>
          </p:cNvSpPr>
          <p:nvPr>
            <p:ph type="ftr" sz="quarter" idx="11"/>
          </p:nvPr>
        </p:nvSpPr>
        <p:spPr>
          <a:xfrm>
            <a:off x="4165600" y="6356351"/>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30" name="Segnaposto numero diapositiva 5">
            <a:extLst>
              <a:ext uri="{FF2B5EF4-FFF2-40B4-BE49-F238E27FC236}">
                <a16:creationId xmlns:a16="http://schemas.microsoft.com/office/drawing/2014/main" id="{3A081F65-1108-47C7-B1F6-7AA95FD55BD4}"/>
              </a:ext>
            </a:extLst>
          </p:cNvPr>
          <p:cNvSpPr>
            <a:spLocks noGrp="1"/>
          </p:cNvSpPr>
          <p:nvPr>
            <p:ph type="sldNum" sz="quarter" idx="12"/>
          </p:nvPr>
        </p:nvSpPr>
        <p:spPr>
          <a:xfrm>
            <a:off x="8737600" y="6356351"/>
            <a:ext cx="2844800" cy="365125"/>
          </a:xfrm>
        </p:spPr>
        <p:txBody>
          <a:bodyPr/>
          <a:lstStyle/>
          <a:p>
            <a:fld id="{8A686703-747E-4BA2-99A4-DCBF425681E9}" type="slidenum">
              <a:rPr lang="it-IT" smtClean="0">
                <a:solidFill>
                  <a:srgbClr val="3A59A3"/>
                </a:solidFill>
              </a:rPr>
              <a:pPr/>
              <a:t>13</a:t>
            </a:fld>
            <a:endParaRPr lang="it-IT" dirty="0"/>
          </a:p>
        </p:txBody>
      </p:sp>
      <p:sp>
        <p:nvSpPr>
          <p:cNvPr id="2" name="Rettangolo 1">
            <a:extLst>
              <a:ext uri="{FF2B5EF4-FFF2-40B4-BE49-F238E27FC236}">
                <a16:creationId xmlns:a16="http://schemas.microsoft.com/office/drawing/2014/main" id="{FD9CCE76-40CA-4CF2-BE2B-DD4BEC33F27C}"/>
              </a:ext>
            </a:extLst>
          </p:cNvPr>
          <p:cNvSpPr/>
          <p:nvPr/>
        </p:nvSpPr>
        <p:spPr>
          <a:xfrm>
            <a:off x="642666" y="940658"/>
            <a:ext cx="2501006" cy="400110"/>
          </a:xfrm>
          <a:prstGeom prst="rect">
            <a:avLst/>
          </a:prstGeom>
        </p:spPr>
        <p:txBody>
          <a:bodyPr wrap="none">
            <a:spAutoFit/>
          </a:bodyPr>
          <a:lstStyle/>
          <a:p>
            <a:r>
              <a:rPr lang="it-IT" sz="2000" b="1" i="1" dirty="0">
                <a:solidFill>
                  <a:srgbClr val="3A59A3"/>
                </a:solidFill>
                <a:cs typeface="Arial" pitchFamily="34" charset="0"/>
              </a:rPr>
              <a:t>Prima della Challenge</a:t>
            </a:r>
            <a:endParaRPr lang="it-IT" sz="2000" i="1" dirty="0"/>
          </a:p>
        </p:txBody>
      </p:sp>
    </p:spTree>
    <p:extLst>
      <p:ext uri="{BB962C8B-B14F-4D97-AF65-F5344CB8AC3E}">
        <p14:creationId xmlns:p14="http://schemas.microsoft.com/office/powerpoint/2010/main" val="285407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a:xfrm>
            <a:off x="609600" y="1340768"/>
            <a:ext cx="10972800" cy="5231607"/>
          </a:xfrm>
        </p:spPr>
        <p:txBody>
          <a:bodyPr>
            <a:normAutofit fontScale="92500"/>
          </a:bodyPr>
          <a:lstStyle/>
          <a:p>
            <a:pPr marL="0" indent="0">
              <a:lnSpc>
                <a:spcPct val="110000"/>
              </a:lnSpc>
              <a:buNone/>
            </a:pPr>
            <a:r>
              <a:rPr lang="it-IT" sz="2400" dirty="0"/>
              <a:t>Nel periodo precedente alla data della Challenge, gli Atleti possono </a:t>
            </a:r>
          </a:p>
          <a:p>
            <a:pPr>
              <a:lnSpc>
                <a:spcPct val="110000"/>
              </a:lnSpc>
            </a:pPr>
            <a:r>
              <a:rPr lang="it-IT" sz="2400" dirty="0"/>
              <a:t>iscriversi: </a:t>
            </a:r>
          </a:p>
          <a:p>
            <a:pPr lvl="1">
              <a:lnSpc>
                <a:spcPct val="110000"/>
              </a:lnSpc>
            </a:pPr>
            <a:r>
              <a:rPr lang="it-IT" sz="1800" dirty="0"/>
              <a:t>registrandosi su </a:t>
            </a:r>
            <a:r>
              <a:rPr lang="it-IT" sz="1800" dirty="0" err="1"/>
              <a:t>AppNRun</a:t>
            </a:r>
            <a:r>
              <a:rPr lang="it-IT" sz="1800" dirty="0"/>
              <a:t>, scaricando la App per smartphone (Android e Apple iOS) o andando su </a:t>
            </a:r>
            <a:r>
              <a:rPr lang="it-IT" sz="1800" dirty="0">
                <a:hlinkClick r:id="rId2"/>
              </a:rPr>
              <a:t>www.appnrun.it</a:t>
            </a:r>
            <a:endParaRPr lang="it-IT" sz="1800" dirty="0"/>
          </a:p>
          <a:p>
            <a:pPr lvl="1">
              <a:lnSpc>
                <a:spcPct val="110000"/>
              </a:lnSpc>
            </a:pPr>
            <a:r>
              <a:rPr lang="it-IT" sz="1800" dirty="0"/>
              <a:t>Ricercando l’Evento, selezionandolo e cliccando su «iscriviti» (</a:t>
            </a:r>
            <a:r>
              <a:rPr lang="it-IT" sz="1800" i="1" dirty="0"/>
              <a:t>nota: i dettagli della procedura di iscrizione sono in fase di definizione con il team di sviluppo, anche in funzione dei requisiti che emergeranno nel dialogo con le Società podistiche e con i vari Business Partners</a:t>
            </a:r>
            <a:r>
              <a:rPr lang="it-IT" sz="1800" dirty="0"/>
              <a:t>)</a:t>
            </a:r>
          </a:p>
          <a:p>
            <a:pPr lvl="1">
              <a:lnSpc>
                <a:spcPct val="110000"/>
              </a:lnSpc>
            </a:pPr>
            <a:r>
              <a:rPr lang="it-IT" sz="1800" dirty="0"/>
              <a:t>Leggendo e sottoscrivendo la Dichiarazione che impegna al rispetto delle norme vigenti in materia di distanziamento sociale, a fornire esclusivamente tracciati autentici, prodotti dal proprio orologio GPS effettuati correndo e comportando una manleva completa nei confronti degli Organizzatori e di </a:t>
            </a:r>
            <a:r>
              <a:rPr lang="it-IT" sz="1800" dirty="0" err="1"/>
              <a:t>AppNRun</a:t>
            </a:r>
            <a:endParaRPr lang="it-IT" sz="1800" dirty="0"/>
          </a:p>
          <a:p>
            <a:pPr lvl="1">
              <a:lnSpc>
                <a:spcPct val="110000"/>
              </a:lnSpc>
            </a:pPr>
            <a:r>
              <a:rPr lang="it-IT" sz="1800" dirty="0"/>
              <a:t>L’iscrizione sarà confermata mediante email inviata dalla piattaforma </a:t>
            </a:r>
            <a:r>
              <a:rPr lang="it-IT" sz="1800" dirty="0" err="1"/>
              <a:t>AppNRun</a:t>
            </a:r>
            <a:r>
              <a:rPr lang="it-IT" sz="1800" dirty="0"/>
              <a:t> al Runner, all’indirizzo email di contatto fornito in fase di registrazione</a:t>
            </a:r>
          </a:p>
          <a:p>
            <a:pPr>
              <a:lnSpc>
                <a:spcPct val="110000"/>
              </a:lnSpc>
            </a:pPr>
            <a:r>
              <a:rPr lang="it-IT" sz="2400" dirty="0"/>
              <a:t>Caricare su </a:t>
            </a:r>
            <a:r>
              <a:rPr lang="it-IT" sz="2400" dirty="0" err="1"/>
              <a:t>AppNRun</a:t>
            </a:r>
            <a:r>
              <a:rPr lang="it-IT" sz="2400" dirty="0"/>
              <a:t>, via App o sito web, la propria attività di corsa sul percorso della challenge, mediante condivisione del link all’attività, acquisita grazie al proprio orologio GPS. Ciò sarà possibile aprendo l’Evento specifico solo per i Runners registrati ad </a:t>
            </a:r>
            <a:r>
              <a:rPr lang="it-IT" sz="2400" dirty="0" err="1"/>
              <a:t>AppNRun</a:t>
            </a:r>
            <a:r>
              <a:rPr lang="it-IT" sz="2400" dirty="0"/>
              <a:t> e precedentemente iscritti</a:t>
            </a:r>
          </a:p>
          <a:p>
            <a:pPr marL="0" indent="0">
              <a:lnSpc>
                <a:spcPct val="110000"/>
              </a:lnSpc>
              <a:buNone/>
            </a:pPr>
            <a:endParaRPr lang="it-IT" sz="2400" dirty="0"/>
          </a:p>
        </p:txBody>
      </p:sp>
      <p:sp>
        <p:nvSpPr>
          <p:cNvPr id="7" name="Titolo 6"/>
          <p:cNvSpPr>
            <a:spLocks noGrp="1"/>
          </p:cNvSpPr>
          <p:nvPr>
            <p:ph type="title"/>
          </p:nvPr>
        </p:nvSpPr>
        <p:spPr>
          <a:xfrm>
            <a:off x="609600" y="188640"/>
            <a:ext cx="10972800" cy="850106"/>
          </a:xfrm>
        </p:spPr>
        <p:txBody>
          <a:bodyPr>
            <a:normAutofit fontScale="90000"/>
          </a:bodyPr>
          <a:lstStyle/>
          <a:p>
            <a:pPr algn="l"/>
            <a:r>
              <a:rPr lang="it-IT" sz="3600" b="1" dirty="0">
                <a:solidFill>
                  <a:srgbClr val="3A59A3"/>
                </a:solidFill>
                <a:cs typeface="Arial" pitchFamily="34" charset="0"/>
              </a:rPr>
              <a:t>Global V-Running Challenge - Svolgimento della Challenge</a:t>
            </a:r>
            <a:endParaRPr lang="en-GB" sz="3600" dirty="0"/>
          </a:p>
        </p:txBody>
      </p:sp>
      <p:sp>
        <p:nvSpPr>
          <p:cNvPr id="14" name="Segnaposto data 3">
            <a:extLst>
              <a:ext uri="{FF2B5EF4-FFF2-40B4-BE49-F238E27FC236}">
                <a16:creationId xmlns:a16="http://schemas.microsoft.com/office/drawing/2014/main" id="{0D1EBAF2-7179-4783-8145-A31FFAE5DD3C}"/>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6" name="Segnaposto piè di pagina 4">
            <a:extLst>
              <a:ext uri="{FF2B5EF4-FFF2-40B4-BE49-F238E27FC236}">
                <a16:creationId xmlns:a16="http://schemas.microsoft.com/office/drawing/2014/main" id="{1A88D2E7-35EF-4E0D-9925-73C9225C05A1}"/>
              </a:ext>
            </a:extLst>
          </p:cNvPr>
          <p:cNvSpPr>
            <a:spLocks noGrp="1"/>
          </p:cNvSpPr>
          <p:nvPr>
            <p:ph type="ftr" sz="quarter" idx="11"/>
          </p:nvPr>
        </p:nvSpPr>
        <p:spPr>
          <a:xfrm>
            <a:off x="4165600" y="6356351"/>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17" name="Segnaposto numero diapositiva 5">
            <a:extLst>
              <a:ext uri="{FF2B5EF4-FFF2-40B4-BE49-F238E27FC236}">
                <a16:creationId xmlns:a16="http://schemas.microsoft.com/office/drawing/2014/main" id="{BE483CF9-1D0E-4611-B245-168F37C2B052}"/>
              </a:ext>
            </a:extLst>
          </p:cNvPr>
          <p:cNvSpPr>
            <a:spLocks noGrp="1"/>
          </p:cNvSpPr>
          <p:nvPr>
            <p:ph type="sldNum" sz="quarter" idx="12"/>
          </p:nvPr>
        </p:nvSpPr>
        <p:spPr>
          <a:xfrm>
            <a:off x="8737600" y="6356351"/>
            <a:ext cx="2844800" cy="365125"/>
          </a:xfrm>
        </p:spPr>
        <p:txBody>
          <a:bodyPr/>
          <a:lstStyle/>
          <a:p>
            <a:fld id="{8A686703-747E-4BA2-99A4-DCBF425681E9}" type="slidenum">
              <a:rPr lang="it-IT" smtClean="0">
                <a:solidFill>
                  <a:srgbClr val="3A59A3"/>
                </a:solidFill>
              </a:rPr>
              <a:pPr/>
              <a:t>14</a:t>
            </a:fld>
            <a:endParaRPr lang="it-IT" dirty="0"/>
          </a:p>
        </p:txBody>
      </p:sp>
      <p:sp>
        <p:nvSpPr>
          <p:cNvPr id="8" name="Rettangolo 7">
            <a:extLst>
              <a:ext uri="{FF2B5EF4-FFF2-40B4-BE49-F238E27FC236}">
                <a16:creationId xmlns:a16="http://schemas.microsoft.com/office/drawing/2014/main" id="{9FE3D6A6-10E1-4022-A55F-17481DE268AD}"/>
              </a:ext>
            </a:extLst>
          </p:cNvPr>
          <p:cNvSpPr/>
          <p:nvPr/>
        </p:nvSpPr>
        <p:spPr>
          <a:xfrm>
            <a:off x="642666" y="940658"/>
            <a:ext cx="2965299" cy="400110"/>
          </a:xfrm>
          <a:prstGeom prst="rect">
            <a:avLst/>
          </a:prstGeom>
        </p:spPr>
        <p:txBody>
          <a:bodyPr wrap="none">
            <a:spAutoFit/>
          </a:bodyPr>
          <a:lstStyle/>
          <a:p>
            <a:r>
              <a:rPr lang="it-IT" sz="2000" b="1" i="1" dirty="0">
                <a:solidFill>
                  <a:srgbClr val="3A59A3"/>
                </a:solidFill>
                <a:cs typeface="Arial" pitchFamily="34" charset="0"/>
              </a:rPr>
              <a:t>Cosa devono fare gli Atleti</a:t>
            </a:r>
            <a:endParaRPr lang="it-IT" sz="2000" i="1" dirty="0"/>
          </a:p>
        </p:txBody>
      </p:sp>
    </p:spTree>
    <p:extLst>
      <p:ext uri="{BB962C8B-B14F-4D97-AF65-F5344CB8AC3E}">
        <p14:creationId xmlns:p14="http://schemas.microsoft.com/office/powerpoint/2010/main" val="78052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p:txBody>
          <a:bodyPr>
            <a:normAutofit/>
          </a:bodyPr>
          <a:lstStyle/>
          <a:p>
            <a:pPr marL="0" indent="0">
              <a:lnSpc>
                <a:spcPct val="110000"/>
              </a:lnSpc>
              <a:buNone/>
            </a:pPr>
            <a:r>
              <a:rPr lang="it-IT" sz="2400" dirty="0"/>
              <a:t>Durante il periodo di svolgimento della Challenge, gli Organizzatori hanno il compito di:</a:t>
            </a:r>
          </a:p>
          <a:p>
            <a:pPr>
              <a:lnSpc>
                <a:spcPct val="110000"/>
              </a:lnSpc>
            </a:pPr>
            <a:r>
              <a:rPr lang="it-IT" sz="2400" b="1" dirty="0"/>
              <a:t>Analizzare e validare le attività </a:t>
            </a:r>
            <a:r>
              <a:rPr lang="it-IT" sz="2400" dirty="0"/>
              <a:t>caricate dagli atleti partecipanti. </a:t>
            </a:r>
            <a:r>
              <a:rPr lang="it-IT" sz="2400" i="1" dirty="0" err="1"/>
              <a:t>AppNRun</a:t>
            </a:r>
            <a:r>
              <a:rPr lang="it-IT" sz="2400" i="1" dirty="0"/>
              <a:t> avvisa mediante email gli Organizzatori, in occasione della disponibilità di una nuova attività postata e da approvare.</a:t>
            </a:r>
          </a:p>
          <a:p>
            <a:pPr>
              <a:lnSpc>
                <a:spcPct val="110000"/>
              </a:lnSpc>
            </a:pPr>
            <a:r>
              <a:rPr lang="it-IT" sz="2400" b="1" i="1" dirty="0"/>
              <a:t>Supervisionare </a:t>
            </a:r>
            <a:r>
              <a:rPr lang="it-IT" sz="2400" i="1" dirty="0"/>
              <a:t>la raccolta delle iscrizioni, che rimarranno aperte per tutta la durata della Challenge (da verificare con i Business Partners)</a:t>
            </a:r>
          </a:p>
          <a:p>
            <a:pPr marL="0" indent="0">
              <a:lnSpc>
                <a:spcPct val="110000"/>
              </a:lnSpc>
              <a:buNone/>
            </a:pPr>
            <a:r>
              <a:rPr lang="it-IT" sz="2400" u="sng" dirty="0" err="1"/>
              <a:t>AppNRun</a:t>
            </a:r>
            <a:r>
              <a:rPr lang="it-IT" sz="2400" u="sng" dirty="0"/>
              <a:t> consentirà il caricamento di attività da parte dei Partecipanti esclusivamente durante il periodo di apertura della Challenge, al termine della quale la stessa sarà dichiarata conclusa con la pubblicazione dei risultati definitivi.</a:t>
            </a:r>
          </a:p>
          <a:p>
            <a:pPr marL="0" indent="0">
              <a:lnSpc>
                <a:spcPct val="110000"/>
              </a:lnSpc>
              <a:buNone/>
            </a:pPr>
            <a:endParaRPr lang="it-IT" sz="2400" dirty="0"/>
          </a:p>
          <a:p>
            <a:pPr marL="0" indent="0">
              <a:lnSpc>
                <a:spcPct val="110000"/>
              </a:lnSpc>
              <a:buNone/>
            </a:pPr>
            <a:endParaRPr lang="it-IT" sz="2400" dirty="0"/>
          </a:p>
        </p:txBody>
      </p:sp>
      <p:sp>
        <p:nvSpPr>
          <p:cNvPr id="7" name="Titolo 6"/>
          <p:cNvSpPr>
            <a:spLocks noGrp="1"/>
          </p:cNvSpPr>
          <p:nvPr>
            <p:ph type="title"/>
          </p:nvPr>
        </p:nvSpPr>
        <p:spPr>
          <a:xfrm>
            <a:off x="609600" y="274638"/>
            <a:ext cx="10972800" cy="778098"/>
          </a:xfrm>
        </p:spPr>
        <p:txBody>
          <a:bodyPr>
            <a:normAutofit/>
          </a:bodyPr>
          <a:lstStyle/>
          <a:p>
            <a:pPr algn="l"/>
            <a:r>
              <a:rPr lang="it-IT" sz="3200" b="1" dirty="0">
                <a:solidFill>
                  <a:srgbClr val="3A59A3"/>
                </a:solidFill>
                <a:cs typeface="Arial" pitchFamily="34" charset="0"/>
              </a:rPr>
              <a:t>Global V-Running Challenge - Svolgimento della Challenge</a:t>
            </a:r>
            <a:endParaRPr lang="en-GB" sz="3200" dirty="0"/>
          </a:p>
        </p:txBody>
      </p:sp>
      <p:sp>
        <p:nvSpPr>
          <p:cNvPr id="11" name="Segnaposto data 3">
            <a:extLst>
              <a:ext uri="{FF2B5EF4-FFF2-40B4-BE49-F238E27FC236}">
                <a16:creationId xmlns:a16="http://schemas.microsoft.com/office/drawing/2014/main" id="{4DD4EA37-EB85-4185-AB39-743323E493DE}"/>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2" name="Segnaposto piè di pagina 4">
            <a:extLst>
              <a:ext uri="{FF2B5EF4-FFF2-40B4-BE49-F238E27FC236}">
                <a16:creationId xmlns:a16="http://schemas.microsoft.com/office/drawing/2014/main" id="{66876BD5-6029-411A-8E20-6B3F33280C36}"/>
              </a:ext>
            </a:extLst>
          </p:cNvPr>
          <p:cNvSpPr>
            <a:spLocks noGrp="1"/>
          </p:cNvSpPr>
          <p:nvPr>
            <p:ph type="ftr" sz="quarter" idx="11"/>
          </p:nvPr>
        </p:nvSpPr>
        <p:spPr>
          <a:xfrm>
            <a:off x="4165600" y="6356351"/>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13" name="Segnaposto numero diapositiva 5">
            <a:extLst>
              <a:ext uri="{FF2B5EF4-FFF2-40B4-BE49-F238E27FC236}">
                <a16:creationId xmlns:a16="http://schemas.microsoft.com/office/drawing/2014/main" id="{4170FB94-23EC-41B4-8D51-302C1337F2B6}"/>
              </a:ext>
            </a:extLst>
          </p:cNvPr>
          <p:cNvSpPr>
            <a:spLocks noGrp="1"/>
          </p:cNvSpPr>
          <p:nvPr>
            <p:ph type="sldNum" sz="quarter" idx="12"/>
          </p:nvPr>
        </p:nvSpPr>
        <p:spPr>
          <a:xfrm>
            <a:off x="8737600" y="6356351"/>
            <a:ext cx="2844800" cy="365125"/>
          </a:xfrm>
        </p:spPr>
        <p:txBody>
          <a:bodyPr/>
          <a:lstStyle/>
          <a:p>
            <a:fld id="{8A686703-747E-4BA2-99A4-DCBF425681E9}" type="slidenum">
              <a:rPr lang="it-IT" smtClean="0">
                <a:solidFill>
                  <a:srgbClr val="3A59A3"/>
                </a:solidFill>
              </a:rPr>
              <a:pPr/>
              <a:t>15</a:t>
            </a:fld>
            <a:endParaRPr lang="it-IT" dirty="0"/>
          </a:p>
        </p:txBody>
      </p:sp>
      <p:sp>
        <p:nvSpPr>
          <p:cNvPr id="8" name="Rettangolo 7">
            <a:extLst>
              <a:ext uri="{FF2B5EF4-FFF2-40B4-BE49-F238E27FC236}">
                <a16:creationId xmlns:a16="http://schemas.microsoft.com/office/drawing/2014/main" id="{D33A43C5-CEC9-462E-9CB2-4870FE7BC7EC}"/>
              </a:ext>
            </a:extLst>
          </p:cNvPr>
          <p:cNvSpPr/>
          <p:nvPr/>
        </p:nvSpPr>
        <p:spPr>
          <a:xfrm>
            <a:off x="642666" y="940658"/>
            <a:ext cx="3827843" cy="400110"/>
          </a:xfrm>
          <a:prstGeom prst="rect">
            <a:avLst/>
          </a:prstGeom>
        </p:spPr>
        <p:txBody>
          <a:bodyPr wrap="none">
            <a:spAutoFit/>
          </a:bodyPr>
          <a:lstStyle/>
          <a:p>
            <a:r>
              <a:rPr lang="it-IT" sz="2000" b="1" i="1" dirty="0">
                <a:solidFill>
                  <a:srgbClr val="3A59A3"/>
                </a:solidFill>
                <a:cs typeface="Arial" pitchFamily="34" charset="0"/>
              </a:rPr>
              <a:t>Cosa devono fare gli Organizzatori</a:t>
            </a:r>
            <a:endParaRPr lang="it-IT" sz="2000" i="1" dirty="0"/>
          </a:p>
        </p:txBody>
      </p:sp>
    </p:spTree>
    <p:extLst>
      <p:ext uri="{BB962C8B-B14F-4D97-AF65-F5344CB8AC3E}">
        <p14:creationId xmlns:p14="http://schemas.microsoft.com/office/powerpoint/2010/main" val="398739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250432" y="1412776"/>
            <a:ext cx="3619010" cy="566738"/>
          </a:xfrm>
        </p:spPr>
        <p:txBody>
          <a:bodyPr anchor="t" anchorCtr="0">
            <a:noAutofit/>
          </a:bodyPr>
          <a:lstStyle/>
          <a:p>
            <a:r>
              <a:rPr lang="it-IT" sz="3600" b="1" dirty="0">
                <a:solidFill>
                  <a:srgbClr val="3A59A3"/>
                </a:solidFill>
                <a:cs typeface="Arial" pitchFamily="34" charset="0"/>
              </a:rPr>
              <a:t>GRAZIE da…</a:t>
            </a:r>
            <a:br>
              <a:rPr lang="it-IT" sz="3200" b="1" dirty="0">
                <a:solidFill>
                  <a:srgbClr val="002E6D"/>
                </a:solidFill>
                <a:cs typeface="Arial" pitchFamily="34" charset="0"/>
              </a:rPr>
            </a:br>
            <a:endParaRPr lang="it-IT" sz="3200" b="1" dirty="0">
              <a:solidFill>
                <a:srgbClr val="002E6D"/>
              </a:solidFill>
              <a:cs typeface="Arial" pitchFamily="34" charset="0"/>
            </a:endParaRPr>
          </a:p>
        </p:txBody>
      </p:sp>
      <p:cxnSp>
        <p:nvCxnSpPr>
          <p:cNvPr id="12" name="Connettore 1 11">
            <a:extLst>
              <a:ext uri="{FF2B5EF4-FFF2-40B4-BE49-F238E27FC236}">
                <a16:creationId xmlns:a16="http://schemas.microsoft.com/office/drawing/2014/main" id="{57AA2D40-EC44-EF47-B7C8-9D661507CCEA}"/>
              </a:ext>
            </a:extLst>
          </p:cNvPr>
          <p:cNvCxnSpPr>
            <a:cxnSpLocks/>
          </p:cNvCxnSpPr>
          <p:nvPr/>
        </p:nvCxnSpPr>
        <p:spPr>
          <a:xfrm>
            <a:off x="2018185" y="6264902"/>
            <a:ext cx="8266451" cy="0"/>
          </a:xfrm>
          <a:prstGeom prst="line">
            <a:avLst/>
          </a:prstGeom>
          <a:ln>
            <a:solidFill>
              <a:srgbClr val="3A59A3"/>
            </a:solidFill>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3"/>
          <a:stretch>
            <a:fillRect/>
          </a:stretch>
        </p:blipFill>
        <p:spPr>
          <a:xfrm>
            <a:off x="4459296" y="2912431"/>
            <a:ext cx="3384228" cy="1449168"/>
          </a:xfrm>
          <a:prstGeom prst="rect">
            <a:avLst/>
          </a:prstGeom>
        </p:spPr>
      </p:pic>
      <p:sp>
        <p:nvSpPr>
          <p:cNvPr id="5" name="Segnaposto piè di pagina 4">
            <a:extLst>
              <a:ext uri="{FF2B5EF4-FFF2-40B4-BE49-F238E27FC236}">
                <a16:creationId xmlns:a16="http://schemas.microsoft.com/office/drawing/2014/main" id="{475A5783-DFB1-477C-A967-BBCD9CC57ACC}"/>
              </a:ext>
            </a:extLst>
          </p:cNvPr>
          <p:cNvSpPr>
            <a:spLocks noGrp="1"/>
          </p:cNvSpPr>
          <p:nvPr>
            <p:ph type="ftr" sz="quarter" idx="11"/>
          </p:nvPr>
        </p:nvSpPr>
        <p:spPr>
          <a:xfrm>
            <a:off x="4165600" y="6356351"/>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Tree>
    <p:extLst>
      <p:ext uri="{BB962C8B-B14F-4D97-AF65-F5344CB8AC3E}">
        <p14:creationId xmlns:p14="http://schemas.microsoft.com/office/powerpoint/2010/main" val="352484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a:xfrm>
            <a:off x="767408" y="1337773"/>
            <a:ext cx="8523669" cy="1440160"/>
          </a:xfrm>
        </p:spPr>
        <p:txBody>
          <a:bodyPr>
            <a:noAutofit/>
          </a:bodyPr>
          <a:lstStyle/>
          <a:p>
            <a:pPr marL="0" indent="0">
              <a:buNone/>
            </a:pPr>
            <a:r>
              <a:rPr lang="it-IT" sz="2400" dirty="0"/>
              <a:t>Tutto il mondo dello sport, e in particolare quello del «running», è stato colpito dall’emergenza COVID-19. Dal mese di marzo 2020 in poi, qualsiasi manifestazione organizzata di corsa collettiva è sospesa.</a:t>
            </a:r>
          </a:p>
        </p:txBody>
      </p:sp>
      <p:sp>
        <p:nvSpPr>
          <p:cNvPr id="7" name="Titolo 6"/>
          <p:cNvSpPr>
            <a:spLocks noGrp="1"/>
          </p:cNvSpPr>
          <p:nvPr>
            <p:ph type="title"/>
          </p:nvPr>
        </p:nvSpPr>
        <p:spPr>
          <a:xfrm>
            <a:off x="609600" y="460087"/>
            <a:ext cx="10972800" cy="772102"/>
          </a:xfrm>
        </p:spPr>
        <p:txBody>
          <a:bodyPr>
            <a:normAutofit fontScale="90000"/>
          </a:bodyPr>
          <a:lstStyle/>
          <a:p>
            <a:pPr algn="l"/>
            <a:r>
              <a:rPr lang="it-IT" sz="2800" b="1" dirty="0" err="1">
                <a:solidFill>
                  <a:srgbClr val="3A59A3"/>
                </a:solidFill>
                <a:cs typeface="Arial" pitchFamily="34" charset="0"/>
              </a:rPr>
              <a:t>AppNRun</a:t>
            </a:r>
            <a:r>
              <a:rPr lang="it-IT" sz="2800" b="1" dirty="0">
                <a:solidFill>
                  <a:srgbClr val="3A59A3"/>
                </a:solidFill>
                <a:cs typeface="Arial" pitchFamily="34" charset="0"/>
              </a:rPr>
              <a:t> V-Running Challenge: La Soluzione per tornare a correre motivati</a:t>
            </a:r>
            <a:endParaRPr lang="en-GB" sz="2800" dirty="0"/>
          </a:p>
        </p:txBody>
      </p:sp>
      <p:sp>
        <p:nvSpPr>
          <p:cNvPr id="25" name="Segnaposto data 3">
            <a:extLst>
              <a:ext uri="{FF2B5EF4-FFF2-40B4-BE49-F238E27FC236}">
                <a16:creationId xmlns:a16="http://schemas.microsoft.com/office/drawing/2014/main" id="{DE87B450-5A3B-496D-9918-5022C510148E}"/>
              </a:ext>
            </a:extLst>
          </p:cNvPr>
          <p:cNvSpPr>
            <a:spLocks noGrp="1"/>
          </p:cNvSpPr>
          <p:nvPr>
            <p:ph type="dt" sz="half" idx="10"/>
          </p:nvPr>
        </p:nvSpPr>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7" name="Segnaposto piè di pagina 4">
            <a:extLst>
              <a:ext uri="{FF2B5EF4-FFF2-40B4-BE49-F238E27FC236}">
                <a16:creationId xmlns:a16="http://schemas.microsoft.com/office/drawing/2014/main" id="{2C1DF87F-4F48-4065-828C-7F6E1A8D7A6C}"/>
              </a:ext>
            </a:extLst>
          </p:cNvPr>
          <p:cNvSpPr>
            <a:spLocks noGrp="1"/>
          </p:cNvSpPr>
          <p:nvPr>
            <p:ph type="ftr" sz="quarter" idx="11"/>
          </p:nvPr>
        </p:nvSpPr>
        <p:spPr>
          <a:xfrm>
            <a:off x="4165600" y="6376243"/>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6" name="Segnaposto numero diapositiva 5"/>
          <p:cNvSpPr>
            <a:spLocks noGrp="1"/>
          </p:cNvSpPr>
          <p:nvPr>
            <p:ph type="sldNum" sz="quarter" idx="12"/>
          </p:nvPr>
        </p:nvSpPr>
        <p:spPr/>
        <p:txBody>
          <a:bodyPr/>
          <a:lstStyle/>
          <a:p>
            <a:fld id="{8A686703-747E-4BA2-99A4-DCBF425681E9}" type="slidenum">
              <a:rPr lang="it-IT" smtClean="0">
                <a:solidFill>
                  <a:srgbClr val="3A59A3"/>
                </a:solidFill>
              </a:rPr>
              <a:pPr/>
              <a:t>2</a:t>
            </a:fld>
            <a:endParaRPr lang="it-IT" dirty="0"/>
          </a:p>
        </p:txBody>
      </p:sp>
      <p:sp>
        <p:nvSpPr>
          <p:cNvPr id="2" name="Rettangolo 1">
            <a:extLst>
              <a:ext uri="{FF2B5EF4-FFF2-40B4-BE49-F238E27FC236}">
                <a16:creationId xmlns:a16="http://schemas.microsoft.com/office/drawing/2014/main" id="{7660974B-8C12-4318-A262-E6FCC127C924}"/>
              </a:ext>
            </a:extLst>
          </p:cNvPr>
          <p:cNvSpPr/>
          <p:nvPr/>
        </p:nvSpPr>
        <p:spPr>
          <a:xfrm>
            <a:off x="3054904" y="2939460"/>
            <a:ext cx="9154130" cy="1569660"/>
          </a:xfrm>
          <a:prstGeom prst="rect">
            <a:avLst/>
          </a:prstGeom>
        </p:spPr>
        <p:txBody>
          <a:bodyPr wrap="square">
            <a:spAutoFit/>
          </a:bodyPr>
          <a:lstStyle/>
          <a:p>
            <a:r>
              <a:rPr lang="it-IT" sz="2400" dirty="0"/>
              <a:t>Le Federazioni (in particolare FIDAL) stanno elaborando proposte per consentire la ripresa dell’attività agonistica ma è probabile che le gare e gli eventi di corsa gestite in modo «tradizionale» non potranno svolgersi per un numero imprecisato di mesi</a:t>
            </a:r>
          </a:p>
        </p:txBody>
      </p:sp>
      <p:sp>
        <p:nvSpPr>
          <p:cNvPr id="3" name="Rettangolo 2">
            <a:extLst>
              <a:ext uri="{FF2B5EF4-FFF2-40B4-BE49-F238E27FC236}">
                <a16:creationId xmlns:a16="http://schemas.microsoft.com/office/drawing/2014/main" id="{06DDE26B-423B-4DF1-A1DD-F62ED22962A1}"/>
              </a:ext>
            </a:extLst>
          </p:cNvPr>
          <p:cNvSpPr/>
          <p:nvPr/>
        </p:nvSpPr>
        <p:spPr>
          <a:xfrm>
            <a:off x="875420" y="4797152"/>
            <a:ext cx="10441160" cy="1200329"/>
          </a:xfrm>
          <a:prstGeom prst="rect">
            <a:avLst/>
          </a:prstGeom>
          <a:solidFill>
            <a:srgbClr val="223365"/>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it-IT" sz="2400" b="1" dirty="0" err="1"/>
              <a:t>AppNRun</a:t>
            </a:r>
            <a:r>
              <a:rPr lang="it-IT" sz="2400" b="1" dirty="0"/>
              <a:t> offre la possibilità di gestire «V-Running Challenge», rivolte alla community dei Runners, fornendo stimoli per orientare i propri allenamenti a obiettivi concreti, seppur in assenza di eventi competitivi in senso stretto.</a:t>
            </a:r>
          </a:p>
        </p:txBody>
      </p:sp>
      <p:pic>
        <p:nvPicPr>
          <p:cNvPr id="5" name="Immagine 4">
            <a:extLst>
              <a:ext uri="{FF2B5EF4-FFF2-40B4-BE49-F238E27FC236}">
                <a16:creationId xmlns:a16="http://schemas.microsoft.com/office/drawing/2014/main" id="{C749F90F-B7F8-4E81-94E6-2E176E1FA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6360" y="995718"/>
            <a:ext cx="2438618" cy="1950894"/>
          </a:xfrm>
          <a:prstGeom prst="rect">
            <a:avLst/>
          </a:prstGeom>
        </p:spPr>
      </p:pic>
      <p:pic>
        <p:nvPicPr>
          <p:cNvPr id="9" name="Immagine 8">
            <a:extLst>
              <a:ext uri="{FF2B5EF4-FFF2-40B4-BE49-F238E27FC236}">
                <a16:creationId xmlns:a16="http://schemas.microsoft.com/office/drawing/2014/main" id="{77ED3A5A-7E1B-46B2-83E8-A46C1F939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26" y="3025379"/>
            <a:ext cx="2848130" cy="1393766"/>
          </a:xfrm>
          <a:prstGeom prst="rect">
            <a:avLst/>
          </a:prstGeom>
        </p:spPr>
      </p:pic>
    </p:spTree>
    <p:extLst>
      <p:ext uri="{BB962C8B-B14F-4D97-AF65-F5344CB8AC3E}">
        <p14:creationId xmlns:p14="http://schemas.microsoft.com/office/powerpoint/2010/main" val="273604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a:xfrm>
            <a:off x="335360" y="908720"/>
            <a:ext cx="6552728" cy="5280084"/>
          </a:xfrm>
        </p:spPr>
        <p:txBody>
          <a:bodyPr>
            <a:noAutofit/>
          </a:bodyPr>
          <a:lstStyle/>
          <a:p>
            <a:pPr marL="0" indent="0">
              <a:buNone/>
            </a:pPr>
            <a:r>
              <a:rPr lang="it-IT" sz="2000" b="1" u="sng" dirty="0"/>
              <a:t>Elementi di base comuni:</a:t>
            </a:r>
          </a:p>
          <a:p>
            <a:r>
              <a:rPr lang="it-IT" sz="2000" b="1" dirty="0"/>
              <a:t>Corsa individuale</a:t>
            </a:r>
            <a:r>
              <a:rPr lang="it-IT" sz="2000" dirty="0"/>
              <a:t>, nel rispetto dei provvedimenti di distanziamento sociale (*)</a:t>
            </a:r>
          </a:p>
          <a:p>
            <a:r>
              <a:rPr lang="it-IT" sz="2000" b="1" dirty="0"/>
              <a:t>Rilevazione </a:t>
            </a:r>
            <a:r>
              <a:rPr lang="it-IT" sz="2000" dirty="0"/>
              <a:t>dell’attività da parte del runner </a:t>
            </a:r>
            <a:r>
              <a:rPr lang="it-IT" sz="2000" b="1" dirty="0"/>
              <a:t>con qualsiasi orologio GPS </a:t>
            </a:r>
            <a:r>
              <a:rPr lang="it-IT" sz="2000" dirty="0"/>
              <a:t>e validazione da parte dell’Organizzatore</a:t>
            </a:r>
          </a:p>
          <a:p>
            <a:r>
              <a:rPr lang="it-IT" sz="2000" b="1" dirty="0"/>
              <a:t>Visualizzazione dinamica dei risultati</a:t>
            </a:r>
            <a:r>
              <a:rPr lang="it-IT" sz="2000" dirty="0"/>
              <a:t>, in funzione delle attività acquisite durante il periodo di svolgimento dell’Evento, nella forma di tabelle ordinabili ma senza produzione di classifiche ufficiali</a:t>
            </a:r>
          </a:p>
          <a:p>
            <a:r>
              <a:rPr lang="it-IT" sz="2000" b="1" dirty="0"/>
              <a:t>Totale manleva degli Organizzatori da qualsiasi responsabilità</a:t>
            </a:r>
            <a:r>
              <a:rPr lang="it-IT" sz="2000" dirty="0"/>
              <a:t> civile e penale</a:t>
            </a:r>
          </a:p>
          <a:p>
            <a:r>
              <a:rPr lang="it-IT" sz="2000" b="1" dirty="0"/>
              <a:t>Sempre gratuito per i Runners</a:t>
            </a:r>
          </a:p>
          <a:p>
            <a:r>
              <a:rPr lang="it-IT" sz="2000" b="1" dirty="0"/>
              <a:t>Nessun costo </a:t>
            </a:r>
            <a:r>
              <a:rPr lang="it-IT" sz="2000" dirty="0"/>
              <a:t>per gli Organizzatori nel caso di Challenge Gratuite</a:t>
            </a:r>
          </a:p>
          <a:p>
            <a:r>
              <a:rPr lang="it-IT" sz="2000" b="1" dirty="0"/>
              <a:t>Partecipazione aperta a tutti</a:t>
            </a:r>
            <a:r>
              <a:rPr lang="it-IT" sz="2000" dirty="0"/>
              <a:t>, purché maggiorenni</a:t>
            </a:r>
          </a:p>
        </p:txBody>
      </p:sp>
      <p:sp>
        <p:nvSpPr>
          <p:cNvPr id="7" name="Titolo 6"/>
          <p:cNvSpPr>
            <a:spLocks noGrp="1"/>
          </p:cNvSpPr>
          <p:nvPr>
            <p:ph type="title"/>
          </p:nvPr>
        </p:nvSpPr>
        <p:spPr>
          <a:xfrm>
            <a:off x="609600" y="260648"/>
            <a:ext cx="10972800" cy="701228"/>
          </a:xfrm>
        </p:spPr>
        <p:txBody>
          <a:bodyPr>
            <a:normAutofit/>
          </a:bodyPr>
          <a:lstStyle/>
          <a:p>
            <a:pPr algn="l"/>
            <a:r>
              <a:rPr lang="it-IT" sz="2800" b="1" dirty="0">
                <a:solidFill>
                  <a:srgbClr val="3A59A3"/>
                </a:solidFill>
                <a:cs typeface="Arial" pitchFamily="34" charset="0"/>
              </a:rPr>
              <a:t>Local e Global V-Running Challenge : Una Soluzione, Due Format</a:t>
            </a:r>
            <a:endParaRPr lang="en-GB" sz="2800" dirty="0"/>
          </a:p>
        </p:txBody>
      </p:sp>
      <p:sp>
        <p:nvSpPr>
          <p:cNvPr id="25" name="Segnaposto data 3">
            <a:extLst>
              <a:ext uri="{FF2B5EF4-FFF2-40B4-BE49-F238E27FC236}">
                <a16:creationId xmlns:a16="http://schemas.microsoft.com/office/drawing/2014/main" id="{DE87B450-5A3B-496D-9918-5022C510148E}"/>
              </a:ext>
            </a:extLst>
          </p:cNvPr>
          <p:cNvSpPr>
            <a:spLocks noGrp="1"/>
          </p:cNvSpPr>
          <p:nvPr>
            <p:ph type="dt" sz="half" idx="10"/>
          </p:nvPr>
        </p:nvSpPr>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7" name="Segnaposto piè di pagina 4">
            <a:extLst>
              <a:ext uri="{FF2B5EF4-FFF2-40B4-BE49-F238E27FC236}">
                <a16:creationId xmlns:a16="http://schemas.microsoft.com/office/drawing/2014/main" id="{2C1DF87F-4F48-4065-828C-7F6E1A8D7A6C}"/>
              </a:ext>
            </a:extLst>
          </p:cNvPr>
          <p:cNvSpPr>
            <a:spLocks noGrp="1"/>
          </p:cNvSpPr>
          <p:nvPr>
            <p:ph type="ftr" sz="quarter" idx="11"/>
          </p:nvPr>
        </p:nvSpPr>
        <p:spPr>
          <a:xfrm>
            <a:off x="4165600" y="6376243"/>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6" name="Segnaposto numero diapositiva 5"/>
          <p:cNvSpPr>
            <a:spLocks noGrp="1"/>
          </p:cNvSpPr>
          <p:nvPr>
            <p:ph type="sldNum" sz="quarter" idx="12"/>
          </p:nvPr>
        </p:nvSpPr>
        <p:spPr/>
        <p:txBody>
          <a:bodyPr/>
          <a:lstStyle/>
          <a:p>
            <a:fld id="{8A686703-747E-4BA2-99A4-DCBF425681E9}" type="slidenum">
              <a:rPr lang="it-IT" smtClean="0">
                <a:solidFill>
                  <a:srgbClr val="3A59A3"/>
                </a:solidFill>
              </a:rPr>
              <a:pPr/>
              <a:t>3</a:t>
            </a:fld>
            <a:endParaRPr lang="it-IT" dirty="0"/>
          </a:p>
        </p:txBody>
      </p:sp>
      <p:sp>
        <p:nvSpPr>
          <p:cNvPr id="2" name="Rettangolo 1">
            <a:extLst>
              <a:ext uri="{FF2B5EF4-FFF2-40B4-BE49-F238E27FC236}">
                <a16:creationId xmlns:a16="http://schemas.microsoft.com/office/drawing/2014/main" id="{8C03ECBA-67E7-4309-ABF6-264DC3523538}"/>
              </a:ext>
            </a:extLst>
          </p:cNvPr>
          <p:cNvSpPr/>
          <p:nvPr/>
        </p:nvSpPr>
        <p:spPr>
          <a:xfrm>
            <a:off x="6599088" y="1819727"/>
            <a:ext cx="5257552" cy="1631216"/>
          </a:xfrm>
          <a:prstGeom prst="rect">
            <a:avLst/>
          </a:prstGeom>
        </p:spPr>
        <p:txBody>
          <a:bodyPr wrap="square">
            <a:spAutoFit/>
          </a:bodyPr>
          <a:lstStyle/>
          <a:p>
            <a:pPr marL="800100" lvl="1" indent="-342900">
              <a:buFont typeface="Arial" panose="020B0604020202020204" pitchFamily="34" charset="0"/>
              <a:buChar char="•"/>
            </a:pPr>
            <a:r>
              <a:rPr lang="it-IT" sz="2000" b="1" dirty="0"/>
              <a:t>Percorso predefinito</a:t>
            </a:r>
          </a:p>
          <a:p>
            <a:pPr marL="800100" lvl="1" indent="-342900">
              <a:buFont typeface="Arial" panose="020B0604020202020204" pitchFamily="34" charset="0"/>
              <a:buChar char="•"/>
            </a:pPr>
            <a:r>
              <a:rPr lang="it-IT" sz="2000" b="1" dirty="0"/>
              <a:t>Svolgimento su più giorni</a:t>
            </a:r>
          </a:p>
          <a:p>
            <a:pPr marL="800100" lvl="1" indent="-342900">
              <a:buFont typeface="Arial" panose="020B0604020202020204" pitchFamily="34" charset="0"/>
              <a:buChar char="•"/>
            </a:pPr>
            <a:r>
              <a:rPr lang="it-IT" sz="2000" b="1" dirty="0"/>
              <a:t>Possibilità di correre lo stesso percorso più volte</a:t>
            </a:r>
          </a:p>
          <a:p>
            <a:pPr marL="800100" lvl="1" indent="-342900">
              <a:buFont typeface="Arial" panose="020B0604020202020204" pitchFamily="34" charset="0"/>
              <a:buChar char="•"/>
            </a:pPr>
            <a:endParaRPr lang="it-IT" sz="2000" b="1" dirty="0"/>
          </a:p>
        </p:txBody>
      </p:sp>
      <p:sp>
        <p:nvSpPr>
          <p:cNvPr id="8" name="Rettangolo 7">
            <a:extLst>
              <a:ext uri="{FF2B5EF4-FFF2-40B4-BE49-F238E27FC236}">
                <a16:creationId xmlns:a16="http://schemas.microsoft.com/office/drawing/2014/main" id="{BE285F60-8876-4B20-850E-850591A22C3B}"/>
              </a:ext>
            </a:extLst>
          </p:cNvPr>
          <p:cNvSpPr/>
          <p:nvPr/>
        </p:nvSpPr>
        <p:spPr>
          <a:xfrm>
            <a:off x="6599088" y="4678104"/>
            <a:ext cx="5257552" cy="1323439"/>
          </a:xfrm>
          <a:prstGeom prst="rect">
            <a:avLst/>
          </a:prstGeom>
        </p:spPr>
        <p:txBody>
          <a:bodyPr wrap="square">
            <a:spAutoFit/>
          </a:bodyPr>
          <a:lstStyle/>
          <a:p>
            <a:pPr marL="800100" lvl="1" indent="-342900">
              <a:buFont typeface="Arial" panose="020B0604020202020204" pitchFamily="34" charset="0"/>
              <a:buChar char="•"/>
            </a:pPr>
            <a:r>
              <a:rPr lang="it-IT" sz="2000" b="1" dirty="0"/>
              <a:t>Percorso libero su una o più distanze</a:t>
            </a:r>
          </a:p>
          <a:p>
            <a:pPr marL="800100" lvl="1" indent="-342900">
              <a:buFont typeface="Arial" panose="020B0604020202020204" pitchFamily="34" charset="0"/>
              <a:buChar char="•"/>
            </a:pPr>
            <a:r>
              <a:rPr lang="it-IT" sz="2000" b="1" dirty="0"/>
              <a:t>Svolgimento in un’unica giornata</a:t>
            </a:r>
          </a:p>
          <a:p>
            <a:pPr marL="800100" lvl="1" indent="-342900">
              <a:buFont typeface="Arial" panose="020B0604020202020204" pitchFamily="34" charset="0"/>
              <a:buChar char="•"/>
            </a:pPr>
            <a:r>
              <a:rPr lang="it-IT" sz="2000" b="1" dirty="0"/>
              <a:t>Un solo risultato per Challenge</a:t>
            </a:r>
          </a:p>
          <a:p>
            <a:pPr marL="800100" lvl="1" indent="-342900">
              <a:buFont typeface="Arial" panose="020B0604020202020204" pitchFamily="34" charset="0"/>
              <a:buChar char="•"/>
            </a:pPr>
            <a:endParaRPr lang="it-IT" sz="2000" b="1" dirty="0"/>
          </a:p>
        </p:txBody>
      </p:sp>
      <p:sp>
        <p:nvSpPr>
          <p:cNvPr id="3" name="Rettangolo 2">
            <a:extLst>
              <a:ext uri="{FF2B5EF4-FFF2-40B4-BE49-F238E27FC236}">
                <a16:creationId xmlns:a16="http://schemas.microsoft.com/office/drawing/2014/main" id="{CB988080-AB71-4C16-8DFE-FAA93D190CB5}"/>
              </a:ext>
            </a:extLst>
          </p:cNvPr>
          <p:cNvSpPr/>
          <p:nvPr/>
        </p:nvSpPr>
        <p:spPr>
          <a:xfrm>
            <a:off x="7774044" y="1231924"/>
            <a:ext cx="3266151" cy="646331"/>
          </a:xfrm>
          <a:prstGeom prst="rect">
            <a:avLst/>
          </a:prstGeom>
          <a:noFill/>
        </p:spPr>
        <p:txBody>
          <a:bodyPr wrap="none" lIns="91440" tIns="45720" rIns="91440" bIns="45720">
            <a:spAutoFit/>
          </a:bodyPr>
          <a:lstStyle/>
          <a:p>
            <a:pPr algn="ctr"/>
            <a:r>
              <a:rPr lang="it-IT"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Local V-Running</a:t>
            </a:r>
          </a:p>
        </p:txBody>
      </p:sp>
      <p:sp>
        <p:nvSpPr>
          <p:cNvPr id="10" name="Rettangolo 9">
            <a:extLst>
              <a:ext uri="{FF2B5EF4-FFF2-40B4-BE49-F238E27FC236}">
                <a16:creationId xmlns:a16="http://schemas.microsoft.com/office/drawing/2014/main" id="{A4535070-CC5A-4214-8477-9C4CFA670417}"/>
              </a:ext>
            </a:extLst>
          </p:cNvPr>
          <p:cNvSpPr/>
          <p:nvPr/>
        </p:nvSpPr>
        <p:spPr>
          <a:xfrm>
            <a:off x="7774044" y="3832153"/>
            <a:ext cx="3536545" cy="646331"/>
          </a:xfrm>
          <a:prstGeom prst="rect">
            <a:avLst/>
          </a:prstGeom>
          <a:noFill/>
        </p:spPr>
        <p:txBody>
          <a:bodyPr wrap="none" lIns="91440" tIns="45720" rIns="91440" bIns="45720">
            <a:spAutoFit/>
          </a:bodyPr>
          <a:lstStyle/>
          <a:p>
            <a:pPr algn="ctr"/>
            <a:r>
              <a:rPr lang="it-IT"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Global V-Running</a:t>
            </a:r>
          </a:p>
        </p:txBody>
      </p:sp>
      <p:sp>
        <p:nvSpPr>
          <p:cNvPr id="4" name="Rettangolo 3">
            <a:extLst>
              <a:ext uri="{FF2B5EF4-FFF2-40B4-BE49-F238E27FC236}">
                <a16:creationId xmlns:a16="http://schemas.microsoft.com/office/drawing/2014/main" id="{BE300FD9-D864-4DB1-AE9B-D73F92E7B8EB}"/>
              </a:ext>
            </a:extLst>
          </p:cNvPr>
          <p:cNvSpPr/>
          <p:nvPr/>
        </p:nvSpPr>
        <p:spPr>
          <a:xfrm>
            <a:off x="6672064" y="905437"/>
            <a:ext cx="4340162" cy="400110"/>
          </a:xfrm>
          <a:prstGeom prst="rect">
            <a:avLst/>
          </a:prstGeom>
        </p:spPr>
        <p:txBody>
          <a:bodyPr wrap="none">
            <a:spAutoFit/>
          </a:bodyPr>
          <a:lstStyle/>
          <a:p>
            <a:r>
              <a:rPr lang="it-IT" sz="2000" b="1" u="sng" dirty="0"/>
              <a:t>…e alcune caratteristiche «ortogonali»:</a:t>
            </a:r>
          </a:p>
        </p:txBody>
      </p:sp>
      <p:pic>
        <p:nvPicPr>
          <p:cNvPr id="13" name="Immagine 12">
            <a:extLst>
              <a:ext uri="{FF2B5EF4-FFF2-40B4-BE49-F238E27FC236}">
                <a16:creationId xmlns:a16="http://schemas.microsoft.com/office/drawing/2014/main" id="{37FFB8BA-CF37-47CF-A06B-47E654909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0173" y="1244495"/>
            <a:ext cx="691575" cy="691575"/>
          </a:xfrm>
          <a:prstGeom prst="rect">
            <a:avLst/>
          </a:prstGeom>
        </p:spPr>
      </p:pic>
      <p:pic>
        <p:nvPicPr>
          <p:cNvPr id="20" name="Immagine 19">
            <a:extLst>
              <a:ext uri="{FF2B5EF4-FFF2-40B4-BE49-F238E27FC236}">
                <a16:creationId xmlns:a16="http://schemas.microsoft.com/office/drawing/2014/main" id="{1BBB81AF-4A60-4275-B62D-FA057E909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064" y="3673213"/>
            <a:ext cx="1129949" cy="1123939"/>
          </a:xfrm>
          <a:prstGeom prst="rect">
            <a:avLst/>
          </a:prstGeom>
        </p:spPr>
      </p:pic>
    </p:spTree>
    <p:extLst>
      <p:ext uri="{BB962C8B-B14F-4D97-AF65-F5344CB8AC3E}">
        <p14:creationId xmlns:p14="http://schemas.microsoft.com/office/powerpoint/2010/main" val="247200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609600" y="260648"/>
            <a:ext cx="10972800" cy="701228"/>
          </a:xfrm>
        </p:spPr>
        <p:txBody>
          <a:bodyPr>
            <a:normAutofit/>
          </a:bodyPr>
          <a:lstStyle/>
          <a:p>
            <a:pPr algn="l"/>
            <a:r>
              <a:rPr lang="it-IT" sz="2800" b="1" dirty="0" err="1">
                <a:solidFill>
                  <a:srgbClr val="3A59A3"/>
                </a:solidFill>
                <a:cs typeface="Arial" pitchFamily="34" charset="0"/>
              </a:rPr>
              <a:t>AppNRun</a:t>
            </a:r>
            <a:r>
              <a:rPr lang="it-IT" sz="2800" b="1" dirty="0">
                <a:solidFill>
                  <a:srgbClr val="3A59A3"/>
                </a:solidFill>
                <a:cs typeface="Arial" pitchFamily="34" charset="0"/>
              </a:rPr>
              <a:t> V-Running Challenge : Costi</a:t>
            </a:r>
            <a:endParaRPr lang="en-GB" sz="2800" dirty="0"/>
          </a:p>
        </p:txBody>
      </p:sp>
      <p:sp>
        <p:nvSpPr>
          <p:cNvPr id="25" name="Segnaposto data 3">
            <a:extLst>
              <a:ext uri="{FF2B5EF4-FFF2-40B4-BE49-F238E27FC236}">
                <a16:creationId xmlns:a16="http://schemas.microsoft.com/office/drawing/2014/main" id="{DE87B450-5A3B-496D-9918-5022C510148E}"/>
              </a:ext>
            </a:extLst>
          </p:cNvPr>
          <p:cNvSpPr>
            <a:spLocks noGrp="1"/>
          </p:cNvSpPr>
          <p:nvPr>
            <p:ph type="dt" sz="half" idx="10"/>
          </p:nvPr>
        </p:nvSpPr>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7" name="Segnaposto piè di pagina 4">
            <a:extLst>
              <a:ext uri="{FF2B5EF4-FFF2-40B4-BE49-F238E27FC236}">
                <a16:creationId xmlns:a16="http://schemas.microsoft.com/office/drawing/2014/main" id="{2C1DF87F-4F48-4065-828C-7F6E1A8D7A6C}"/>
              </a:ext>
            </a:extLst>
          </p:cNvPr>
          <p:cNvSpPr>
            <a:spLocks noGrp="1"/>
          </p:cNvSpPr>
          <p:nvPr>
            <p:ph type="ftr" sz="quarter" idx="11"/>
          </p:nvPr>
        </p:nvSpPr>
        <p:spPr>
          <a:xfrm>
            <a:off x="4165600" y="6376243"/>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6" name="Segnaposto numero diapositiva 5"/>
          <p:cNvSpPr>
            <a:spLocks noGrp="1"/>
          </p:cNvSpPr>
          <p:nvPr>
            <p:ph type="sldNum" sz="quarter" idx="12"/>
          </p:nvPr>
        </p:nvSpPr>
        <p:spPr/>
        <p:txBody>
          <a:bodyPr/>
          <a:lstStyle/>
          <a:p>
            <a:fld id="{8A686703-747E-4BA2-99A4-DCBF425681E9}" type="slidenum">
              <a:rPr lang="it-IT" smtClean="0">
                <a:solidFill>
                  <a:srgbClr val="3A59A3"/>
                </a:solidFill>
              </a:rPr>
              <a:pPr/>
              <a:t>4</a:t>
            </a:fld>
            <a:endParaRPr lang="it-IT" dirty="0"/>
          </a:p>
        </p:txBody>
      </p:sp>
      <p:graphicFrame>
        <p:nvGraphicFramePr>
          <p:cNvPr id="11" name="Tabella 11">
            <a:extLst>
              <a:ext uri="{FF2B5EF4-FFF2-40B4-BE49-F238E27FC236}">
                <a16:creationId xmlns:a16="http://schemas.microsoft.com/office/drawing/2014/main" id="{72687B94-3E0E-4909-93BB-490EBDBDF1AB}"/>
              </a:ext>
            </a:extLst>
          </p:cNvPr>
          <p:cNvGraphicFramePr>
            <a:graphicFrameLocks noGrp="1"/>
          </p:cNvGraphicFramePr>
          <p:nvPr>
            <p:extLst>
              <p:ext uri="{D42A27DB-BD31-4B8C-83A1-F6EECF244321}">
                <p14:modId xmlns:p14="http://schemas.microsoft.com/office/powerpoint/2010/main" val="71198243"/>
              </p:ext>
            </p:extLst>
          </p:nvPr>
        </p:nvGraphicFramePr>
        <p:xfrm>
          <a:off x="947428" y="1916832"/>
          <a:ext cx="10297144" cy="2551467"/>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275055638"/>
                    </a:ext>
                  </a:extLst>
                </a:gridCol>
                <a:gridCol w="2232248">
                  <a:extLst>
                    <a:ext uri="{9D8B030D-6E8A-4147-A177-3AD203B41FA5}">
                      <a16:colId xmlns:a16="http://schemas.microsoft.com/office/drawing/2014/main" val="2435755889"/>
                    </a:ext>
                  </a:extLst>
                </a:gridCol>
                <a:gridCol w="3024336">
                  <a:extLst>
                    <a:ext uri="{9D8B030D-6E8A-4147-A177-3AD203B41FA5}">
                      <a16:colId xmlns:a16="http://schemas.microsoft.com/office/drawing/2014/main" val="137607794"/>
                    </a:ext>
                  </a:extLst>
                </a:gridCol>
              </a:tblGrid>
              <a:tr h="365256">
                <a:tc>
                  <a:txBody>
                    <a:bodyPr/>
                    <a:lstStyle/>
                    <a:p>
                      <a:endParaRPr lang="it-IT" sz="2000" dirty="0"/>
                    </a:p>
                  </a:txBody>
                  <a:tcPr/>
                </a:tc>
                <a:tc>
                  <a:txBody>
                    <a:bodyPr/>
                    <a:lstStyle/>
                    <a:p>
                      <a:pPr algn="ctr"/>
                      <a:r>
                        <a:rPr lang="it-IT" sz="2000" dirty="0"/>
                        <a:t>Costo per l’Atleta</a:t>
                      </a:r>
                    </a:p>
                  </a:txBody>
                  <a:tcPr/>
                </a:tc>
                <a:tc>
                  <a:txBody>
                    <a:bodyPr/>
                    <a:lstStyle/>
                    <a:p>
                      <a:pPr algn="ctr"/>
                      <a:r>
                        <a:rPr lang="it-IT" sz="2000" dirty="0"/>
                        <a:t>Costo per l’Organizzatore</a:t>
                      </a:r>
                    </a:p>
                  </a:txBody>
                  <a:tcPr/>
                </a:tc>
                <a:extLst>
                  <a:ext uri="{0D108BD9-81ED-4DB2-BD59-A6C34878D82A}">
                    <a16:rowId xmlns:a16="http://schemas.microsoft.com/office/drawing/2014/main" val="2483022893"/>
                  </a:ext>
                </a:extLst>
              </a:tr>
              <a:tr h="657461">
                <a:tc>
                  <a:txBody>
                    <a:bodyPr/>
                    <a:lstStyle/>
                    <a:p>
                      <a:r>
                        <a:rPr lang="it-IT" sz="2000" dirty="0"/>
                        <a:t>Challenge gratuita (senza raccolta di denaro)</a:t>
                      </a:r>
                    </a:p>
                  </a:txBody>
                  <a:tcPr/>
                </a:tc>
                <a:tc>
                  <a:txBody>
                    <a:bodyPr/>
                    <a:lstStyle/>
                    <a:p>
                      <a:pPr algn="ctr"/>
                      <a:r>
                        <a:rPr lang="it-IT" sz="2000" dirty="0"/>
                        <a:t>Nessuno</a:t>
                      </a:r>
                    </a:p>
                  </a:txBody>
                  <a:tcPr/>
                </a:tc>
                <a:tc>
                  <a:txBody>
                    <a:bodyPr/>
                    <a:lstStyle/>
                    <a:p>
                      <a:pPr algn="ctr"/>
                      <a:r>
                        <a:rPr lang="it-IT" sz="2000" dirty="0"/>
                        <a:t>Nessuno</a:t>
                      </a:r>
                    </a:p>
                  </a:txBody>
                  <a:tcPr/>
                </a:tc>
                <a:extLst>
                  <a:ext uri="{0D108BD9-81ED-4DB2-BD59-A6C34878D82A}">
                    <a16:rowId xmlns:a16="http://schemas.microsoft.com/office/drawing/2014/main" val="3206698378"/>
                  </a:ext>
                </a:extLst>
              </a:tr>
              <a:tr h="1497766">
                <a:tc>
                  <a:txBody>
                    <a:bodyPr/>
                    <a:lstStyle/>
                    <a:p>
                      <a:r>
                        <a:rPr lang="it-IT" sz="2000" dirty="0"/>
                        <a:t>Challenge a pagamento </a:t>
                      </a:r>
                    </a:p>
                    <a:p>
                      <a:pPr marL="342900" indent="-342900">
                        <a:buFontTx/>
                        <a:buChar char="-"/>
                      </a:pPr>
                      <a:r>
                        <a:rPr lang="it-IT" sz="2000" dirty="0"/>
                        <a:t>con o senza raccolta fondi </a:t>
                      </a:r>
                      <a:r>
                        <a:rPr lang="it-IT" sz="2000" i="1" dirty="0"/>
                        <a:t>pro bono  </a:t>
                      </a:r>
                    </a:p>
                    <a:p>
                      <a:pPr marL="342900" indent="-342900">
                        <a:buFontTx/>
                        <a:buChar char="-"/>
                      </a:pPr>
                      <a:r>
                        <a:rPr lang="it-IT" sz="2000" dirty="0"/>
                        <a:t>include la  promozione dell’Evento via Social da </a:t>
                      </a:r>
                      <a:r>
                        <a:rPr lang="it-IT" sz="2000" dirty="0" err="1"/>
                        <a:t>AppNRun</a:t>
                      </a:r>
                      <a:r>
                        <a:rPr lang="it-IT" sz="2000" dirty="0"/>
                        <a:t>)</a:t>
                      </a:r>
                    </a:p>
                  </a:txBody>
                  <a:tcPr/>
                </a:tc>
                <a:tc>
                  <a:txBody>
                    <a:bodyPr/>
                    <a:lstStyle/>
                    <a:p>
                      <a:pPr algn="ctr"/>
                      <a:r>
                        <a:rPr lang="it-IT" sz="2000" dirty="0"/>
                        <a:t>Nessuno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0" i="0" kern="1200" dirty="0">
                          <a:solidFill>
                            <a:schemeClr val="dk1"/>
                          </a:solidFill>
                          <a:effectLst/>
                          <a:latin typeface="+mn-lt"/>
                          <a:ea typeface="+mn-ea"/>
                          <a:cs typeface="+mn-cs"/>
                        </a:rPr>
                        <a:t>Recupero spese 5% + 0,40€ per iscrizione</a:t>
                      </a:r>
                      <a:endParaRPr lang="it-IT" sz="2000" dirty="0"/>
                    </a:p>
                  </a:txBody>
                  <a:tcPr/>
                </a:tc>
                <a:extLst>
                  <a:ext uri="{0D108BD9-81ED-4DB2-BD59-A6C34878D82A}">
                    <a16:rowId xmlns:a16="http://schemas.microsoft.com/office/drawing/2014/main" val="1795531848"/>
                  </a:ext>
                </a:extLst>
              </a:tr>
            </a:tbl>
          </a:graphicData>
        </a:graphic>
      </p:graphicFrame>
    </p:spTree>
    <p:extLst>
      <p:ext uri="{BB962C8B-B14F-4D97-AF65-F5344CB8AC3E}">
        <p14:creationId xmlns:p14="http://schemas.microsoft.com/office/powerpoint/2010/main" val="378955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483B1363-5040-4EB7-8984-AF69C11F46EE}"/>
              </a:ext>
            </a:extLst>
          </p:cNvPr>
          <p:cNvSpPr>
            <a:spLocks noGrp="1"/>
          </p:cNvSpPr>
          <p:nvPr>
            <p:ph type="title"/>
          </p:nvPr>
        </p:nvSpPr>
        <p:spPr/>
        <p:txBody>
          <a:bodyPr/>
          <a:lstStyle/>
          <a:p>
            <a:r>
              <a:rPr lang="it-IT" dirty="0"/>
              <a:t>LOCAL V-Running Challenge</a:t>
            </a:r>
          </a:p>
        </p:txBody>
      </p:sp>
      <p:sp>
        <p:nvSpPr>
          <p:cNvPr id="4" name="Segnaposto data 3">
            <a:extLst>
              <a:ext uri="{FF2B5EF4-FFF2-40B4-BE49-F238E27FC236}">
                <a16:creationId xmlns:a16="http://schemas.microsoft.com/office/drawing/2014/main" id="{1D09854E-CB34-4B6E-ACF6-D336DED422AA}"/>
              </a:ext>
            </a:extLst>
          </p:cNvPr>
          <p:cNvSpPr>
            <a:spLocks noGrp="1"/>
          </p:cNvSpPr>
          <p:nvPr>
            <p:ph type="dt" sz="half" idx="10"/>
          </p:nvPr>
        </p:nvSpPr>
        <p:spPr/>
        <p:txBody>
          <a:bodyPr/>
          <a:lstStyle/>
          <a:p>
            <a:fld id="{D522790A-9600-4179-AE59-58EEF629552E}" type="datetime1">
              <a:rPr lang="it-IT" smtClean="0"/>
              <a:pPr/>
              <a:t>01/08/2020</a:t>
            </a:fld>
            <a:endParaRPr lang="it-IT" dirty="0"/>
          </a:p>
        </p:txBody>
      </p:sp>
      <p:sp>
        <p:nvSpPr>
          <p:cNvPr id="5" name="Segnaposto piè di pagina 4">
            <a:extLst>
              <a:ext uri="{FF2B5EF4-FFF2-40B4-BE49-F238E27FC236}">
                <a16:creationId xmlns:a16="http://schemas.microsoft.com/office/drawing/2014/main" id="{909AD1D8-1237-4F96-8FE4-2CFBE2C80B27}"/>
              </a:ext>
            </a:extLst>
          </p:cNvPr>
          <p:cNvSpPr>
            <a:spLocks noGrp="1"/>
          </p:cNvSpPr>
          <p:nvPr>
            <p:ph type="ftr" sz="quarter" idx="11"/>
          </p:nvPr>
        </p:nvSpPr>
        <p:spPr/>
        <p:txBody>
          <a:bodyPr/>
          <a:lstStyle/>
          <a:p>
            <a:r>
              <a:rPr lang="it-IT"/>
              <a:t>©2020 AppNRun S.r.l. – Tutti i Diritti Riservati</a:t>
            </a:r>
            <a:endParaRPr lang="it-IT" dirty="0"/>
          </a:p>
        </p:txBody>
      </p:sp>
      <p:sp>
        <p:nvSpPr>
          <p:cNvPr id="6" name="Segnaposto numero diapositiva 5">
            <a:extLst>
              <a:ext uri="{FF2B5EF4-FFF2-40B4-BE49-F238E27FC236}">
                <a16:creationId xmlns:a16="http://schemas.microsoft.com/office/drawing/2014/main" id="{1995454D-CF15-4D2E-B136-24B5866BF386}"/>
              </a:ext>
            </a:extLst>
          </p:cNvPr>
          <p:cNvSpPr>
            <a:spLocks noGrp="1"/>
          </p:cNvSpPr>
          <p:nvPr>
            <p:ph type="sldNum" sz="quarter" idx="12"/>
          </p:nvPr>
        </p:nvSpPr>
        <p:spPr/>
        <p:txBody>
          <a:bodyPr/>
          <a:lstStyle/>
          <a:p>
            <a:fld id="{8A686703-747E-4BA2-99A4-DCBF425681E9}" type="slidenum">
              <a:rPr lang="it-IT" smtClean="0"/>
              <a:pPr/>
              <a:t>5</a:t>
            </a:fld>
            <a:endParaRPr lang="it-IT"/>
          </a:p>
        </p:txBody>
      </p:sp>
      <p:pic>
        <p:nvPicPr>
          <p:cNvPr id="11" name="Immagine 10">
            <a:extLst>
              <a:ext uri="{FF2B5EF4-FFF2-40B4-BE49-F238E27FC236}">
                <a16:creationId xmlns:a16="http://schemas.microsoft.com/office/drawing/2014/main" id="{E30D3090-7364-4F25-93E4-E7BEEDA55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7" y="-1829594"/>
            <a:ext cx="12192000" cy="5486400"/>
          </a:xfrm>
          <a:prstGeom prst="rect">
            <a:avLst/>
          </a:prstGeom>
        </p:spPr>
      </p:pic>
      <p:pic>
        <p:nvPicPr>
          <p:cNvPr id="15" name="Immagine 14">
            <a:extLst>
              <a:ext uri="{FF2B5EF4-FFF2-40B4-BE49-F238E27FC236}">
                <a16:creationId xmlns:a16="http://schemas.microsoft.com/office/drawing/2014/main" id="{FB3D7304-653F-4039-84FC-DEDD4FD29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11" y="2101861"/>
            <a:ext cx="3127889" cy="1340902"/>
          </a:xfrm>
          <a:prstGeom prst="rect">
            <a:avLst/>
          </a:prstGeom>
        </p:spPr>
      </p:pic>
      <p:pic>
        <p:nvPicPr>
          <p:cNvPr id="12" name="Immagine 11">
            <a:extLst>
              <a:ext uri="{FF2B5EF4-FFF2-40B4-BE49-F238E27FC236}">
                <a16:creationId xmlns:a16="http://schemas.microsoft.com/office/drawing/2014/main" id="{490672FB-91AA-4699-8DE0-4A0415BE13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312" y="3998466"/>
            <a:ext cx="2016224" cy="2016224"/>
          </a:xfrm>
          <a:prstGeom prst="rect">
            <a:avLst/>
          </a:prstGeom>
        </p:spPr>
      </p:pic>
    </p:spTree>
    <p:extLst>
      <p:ext uri="{BB962C8B-B14F-4D97-AF65-F5344CB8AC3E}">
        <p14:creationId xmlns:p14="http://schemas.microsoft.com/office/powerpoint/2010/main" val="89707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egnaposto contenuto 14"/>
          <p:cNvSpPr>
            <a:spLocks noGrp="1"/>
          </p:cNvSpPr>
          <p:nvPr>
            <p:ph idx="1"/>
          </p:nvPr>
        </p:nvSpPr>
        <p:spPr>
          <a:xfrm>
            <a:off x="609600" y="1340768"/>
            <a:ext cx="10972800" cy="5145437"/>
          </a:xfrm>
        </p:spPr>
        <p:txBody>
          <a:bodyPr>
            <a:normAutofit fontScale="85000" lnSpcReduction="20000"/>
          </a:bodyPr>
          <a:lstStyle/>
          <a:p>
            <a:pPr marL="0" indent="0">
              <a:lnSpc>
                <a:spcPct val="120000"/>
              </a:lnSpc>
              <a:buNone/>
            </a:pPr>
            <a:r>
              <a:rPr lang="it-IT" sz="2400" dirty="0"/>
              <a:t>Gli Organizzatori hanno il compito di:</a:t>
            </a:r>
          </a:p>
          <a:p>
            <a:pPr>
              <a:lnSpc>
                <a:spcPct val="120000"/>
              </a:lnSpc>
            </a:pPr>
            <a:r>
              <a:rPr lang="it-IT" sz="2400" b="1" dirty="0"/>
              <a:t>Definire il percorso </a:t>
            </a:r>
            <a:r>
              <a:rPr lang="it-IT" sz="2400" dirty="0"/>
              <a:t>della Challenge, secondo i principi di univocità e </a:t>
            </a:r>
            <a:r>
              <a:rPr lang="it-IT" sz="2400" b="1" dirty="0"/>
              <a:t>semplicità di identificazione </a:t>
            </a:r>
            <a:r>
              <a:rPr lang="it-IT" sz="2400" dirty="0"/>
              <a:t>del tracciato, nonché di </a:t>
            </a:r>
            <a:r>
              <a:rPr lang="it-IT" sz="2400" b="1" dirty="0"/>
              <a:t>riduzione dei rischi </a:t>
            </a:r>
            <a:r>
              <a:rPr lang="it-IT" sz="2400" dirty="0"/>
              <a:t>collegati alla circolazione stradale che, evidentemente, non sarà sospesa durante lo svolgimento delle attività;</a:t>
            </a:r>
          </a:p>
          <a:p>
            <a:pPr>
              <a:lnSpc>
                <a:spcPct val="120000"/>
              </a:lnSpc>
            </a:pPr>
            <a:r>
              <a:rPr lang="it-IT" sz="2400" b="1" dirty="0"/>
              <a:t>Pubblicare su </a:t>
            </a:r>
            <a:r>
              <a:rPr lang="it-IT" sz="2400" b="1" dirty="0" err="1"/>
              <a:t>AppNRun</a:t>
            </a:r>
            <a:r>
              <a:rPr lang="it-IT" sz="2400" b="1" dirty="0"/>
              <a:t> </a:t>
            </a:r>
            <a:r>
              <a:rPr lang="it-IT" sz="2400" dirty="0"/>
              <a:t>la propria Challenge, indicando:</a:t>
            </a:r>
          </a:p>
          <a:p>
            <a:pPr lvl="1">
              <a:lnSpc>
                <a:spcPct val="120000"/>
              </a:lnSpc>
            </a:pPr>
            <a:r>
              <a:rPr lang="it-IT" sz="2000" b="1" dirty="0"/>
              <a:t>Nome </a:t>
            </a:r>
            <a:r>
              <a:rPr lang="it-IT" sz="2000" dirty="0"/>
              <a:t>della Challenge</a:t>
            </a:r>
          </a:p>
          <a:p>
            <a:pPr lvl="1">
              <a:lnSpc>
                <a:spcPct val="120000"/>
              </a:lnSpc>
            </a:pPr>
            <a:r>
              <a:rPr lang="it-IT" sz="2000" b="1" dirty="0"/>
              <a:t>Data e ora di inizio e fine </a:t>
            </a:r>
            <a:r>
              <a:rPr lang="it-IT" sz="2000" dirty="0"/>
              <a:t>dell’Evento</a:t>
            </a:r>
          </a:p>
          <a:p>
            <a:pPr lvl="1">
              <a:lnSpc>
                <a:spcPct val="120000"/>
              </a:lnSpc>
            </a:pPr>
            <a:r>
              <a:rPr lang="it-IT" sz="2000" b="1" dirty="0"/>
              <a:t>Tracciato GPX </a:t>
            </a:r>
            <a:r>
              <a:rPr lang="it-IT" sz="2000" dirty="0"/>
              <a:t>del percorso</a:t>
            </a:r>
          </a:p>
          <a:p>
            <a:pPr lvl="1">
              <a:lnSpc>
                <a:spcPct val="120000"/>
              </a:lnSpc>
            </a:pPr>
            <a:r>
              <a:rPr lang="it-IT" sz="2000" b="1" dirty="0"/>
              <a:t>Descrizione del tracciato </a:t>
            </a:r>
            <a:r>
              <a:rPr lang="it-IT" sz="2000" dirty="0"/>
              <a:t>con evidenza di punti di partenza, arrivo, eventuali «giri di boa» o punti notevoli da considerare durante lo svolgimento dell’attività, eventualmente </a:t>
            </a:r>
            <a:r>
              <a:rPr lang="it-IT" sz="2000" b="1" dirty="0"/>
              <a:t>anche allegando foto</a:t>
            </a:r>
          </a:p>
          <a:p>
            <a:pPr lvl="1">
              <a:lnSpc>
                <a:spcPct val="120000"/>
              </a:lnSpc>
            </a:pPr>
            <a:r>
              <a:rPr lang="it-IT" sz="2000" dirty="0"/>
              <a:t>L’eventuale valore del </a:t>
            </a:r>
            <a:r>
              <a:rPr lang="it-IT" sz="2000" b="1" dirty="0"/>
              <a:t>costo di partecipazione alla Challenge, nel caso di Evento a pagamento</a:t>
            </a:r>
            <a:endParaRPr lang="it-IT" sz="2000" dirty="0">
              <a:highlight>
                <a:srgbClr val="FFFF00"/>
              </a:highlight>
            </a:endParaRPr>
          </a:p>
          <a:p>
            <a:pPr lvl="1">
              <a:lnSpc>
                <a:spcPct val="120000"/>
              </a:lnSpc>
            </a:pPr>
            <a:r>
              <a:rPr lang="it-IT" sz="2000" dirty="0"/>
              <a:t>Nel caso di </a:t>
            </a:r>
            <a:r>
              <a:rPr lang="it-IT" sz="2000" b="1" dirty="0"/>
              <a:t>Raccolta fondi per beneficenza</a:t>
            </a:r>
            <a:r>
              <a:rPr lang="it-IT" sz="2000" dirty="0"/>
              <a:t>, i </a:t>
            </a:r>
            <a:r>
              <a:rPr lang="it-IT" sz="2000" b="1" dirty="0"/>
              <a:t>beneficiari dell’offerta libera </a:t>
            </a:r>
            <a:r>
              <a:rPr lang="it-IT" sz="2000" dirty="0"/>
              <a:t>che si corrisponde, versando un valore di iscrizione superiore al minimo indicato</a:t>
            </a:r>
          </a:p>
          <a:p>
            <a:pPr>
              <a:lnSpc>
                <a:spcPct val="120000"/>
              </a:lnSpc>
            </a:pPr>
            <a:r>
              <a:rPr lang="it-IT" sz="2400" b="1" dirty="0"/>
              <a:t>Supervisionare </a:t>
            </a:r>
            <a:r>
              <a:rPr lang="it-IT" sz="2400" dirty="0"/>
              <a:t>la raccolta delle iscrizioni, attraverso la piattaforma </a:t>
            </a:r>
            <a:r>
              <a:rPr lang="it-IT" sz="2400" dirty="0" err="1"/>
              <a:t>AppNRun</a:t>
            </a:r>
            <a:r>
              <a:rPr lang="it-IT" sz="2400" dirty="0"/>
              <a:t>, interagendo eventualmente con i Runner iscritti, mediante gli strumenti messi a disposizione della Piattaforma (email e «</a:t>
            </a:r>
            <a:r>
              <a:rPr lang="it-IT" sz="2400" dirty="0" err="1"/>
              <a:t>push</a:t>
            </a:r>
            <a:r>
              <a:rPr lang="it-IT" sz="2400" dirty="0"/>
              <a:t> </a:t>
            </a:r>
            <a:r>
              <a:rPr lang="it-IT" sz="2400" dirty="0" err="1"/>
              <a:t>notification</a:t>
            </a:r>
            <a:r>
              <a:rPr lang="it-IT" sz="2400" dirty="0"/>
              <a:t>» via App)</a:t>
            </a:r>
          </a:p>
        </p:txBody>
      </p:sp>
      <p:sp>
        <p:nvSpPr>
          <p:cNvPr id="7" name="Titolo 6"/>
          <p:cNvSpPr>
            <a:spLocks noGrp="1"/>
          </p:cNvSpPr>
          <p:nvPr>
            <p:ph type="title"/>
          </p:nvPr>
        </p:nvSpPr>
        <p:spPr>
          <a:xfrm>
            <a:off x="609600" y="116632"/>
            <a:ext cx="10972800" cy="1143000"/>
          </a:xfrm>
        </p:spPr>
        <p:txBody>
          <a:bodyPr>
            <a:normAutofit/>
          </a:bodyPr>
          <a:lstStyle/>
          <a:p>
            <a:pPr algn="l"/>
            <a:r>
              <a:rPr lang="it-IT" sz="3600" b="1" dirty="0">
                <a:solidFill>
                  <a:srgbClr val="3A59A3"/>
                </a:solidFill>
                <a:cs typeface="Arial" pitchFamily="34" charset="0"/>
              </a:rPr>
              <a:t>Local V-Running Challenge - Il ruolo degli Organizzatori</a:t>
            </a:r>
            <a:endParaRPr lang="en-GB" sz="3600" dirty="0"/>
          </a:p>
        </p:txBody>
      </p:sp>
      <p:sp>
        <p:nvSpPr>
          <p:cNvPr id="28" name="Segnaposto data 3">
            <a:extLst>
              <a:ext uri="{FF2B5EF4-FFF2-40B4-BE49-F238E27FC236}">
                <a16:creationId xmlns:a16="http://schemas.microsoft.com/office/drawing/2014/main" id="{72B6DDB5-DBA6-47C2-AD1B-FEA2733BD79C}"/>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29" name="Segnaposto piè di pagina 4">
            <a:extLst>
              <a:ext uri="{FF2B5EF4-FFF2-40B4-BE49-F238E27FC236}">
                <a16:creationId xmlns:a16="http://schemas.microsoft.com/office/drawing/2014/main" id="{B4A86EC7-36F2-457B-BC2F-DD03866E5454}"/>
              </a:ext>
            </a:extLst>
          </p:cNvPr>
          <p:cNvSpPr>
            <a:spLocks noGrp="1"/>
          </p:cNvSpPr>
          <p:nvPr>
            <p:ph type="ftr" sz="quarter" idx="11"/>
          </p:nvPr>
        </p:nvSpPr>
        <p:spPr>
          <a:xfrm>
            <a:off x="4165600" y="6356351"/>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30" name="Segnaposto numero diapositiva 5">
            <a:extLst>
              <a:ext uri="{FF2B5EF4-FFF2-40B4-BE49-F238E27FC236}">
                <a16:creationId xmlns:a16="http://schemas.microsoft.com/office/drawing/2014/main" id="{3A081F65-1108-47C7-B1F6-7AA95FD55BD4}"/>
              </a:ext>
            </a:extLst>
          </p:cNvPr>
          <p:cNvSpPr>
            <a:spLocks noGrp="1"/>
          </p:cNvSpPr>
          <p:nvPr>
            <p:ph type="sldNum" sz="quarter" idx="12"/>
          </p:nvPr>
        </p:nvSpPr>
        <p:spPr>
          <a:xfrm>
            <a:off x="8737600" y="6356351"/>
            <a:ext cx="2844800" cy="365125"/>
          </a:xfrm>
        </p:spPr>
        <p:txBody>
          <a:bodyPr/>
          <a:lstStyle/>
          <a:p>
            <a:fld id="{8A686703-747E-4BA2-99A4-DCBF425681E9}" type="slidenum">
              <a:rPr lang="it-IT" smtClean="0">
                <a:solidFill>
                  <a:srgbClr val="3A59A3"/>
                </a:solidFill>
              </a:rPr>
              <a:pPr/>
              <a:t>6</a:t>
            </a:fld>
            <a:endParaRPr lang="it-IT" dirty="0"/>
          </a:p>
        </p:txBody>
      </p:sp>
      <p:sp>
        <p:nvSpPr>
          <p:cNvPr id="2" name="Rettangolo 1">
            <a:extLst>
              <a:ext uri="{FF2B5EF4-FFF2-40B4-BE49-F238E27FC236}">
                <a16:creationId xmlns:a16="http://schemas.microsoft.com/office/drawing/2014/main" id="{FD9CCE76-40CA-4CF2-BE2B-DD4BEC33F27C}"/>
              </a:ext>
            </a:extLst>
          </p:cNvPr>
          <p:cNvSpPr/>
          <p:nvPr/>
        </p:nvSpPr>
        <p:spPr>
          <a:xfrm>
            <a:off x="642666" y="940658"/>
            <a:ext cx="2501006" cy="400110"/>
          </a:xfrm>
          <a:prstGeom prst="rect">
            <a:avLst/>
          </a:prstGeom>
        </p:spPr>
        <p:txBody>
          <a:bodyPr wrap="none">
            <a:spAutoFit/>
          </a:bodyPr>
          <a:lstStyle/>
          <a:p>
            <a:r>
              <a:rPr lang="it-IT" sz="2000" b="1" i="1" dirty="0">
                <a:solidFill>
                  <a:srgbClr val="3A59A3"/>
                </a:solidFill>
                <a:cs typeface="Arial" pitchFamily="34" charset="0"/>
              </a:rPr>
              <a:t>Prima della Challenge</a:t>
            </a:r>
            <a:endParaRPr lang="it-IT" sz="2000" i="1" dirty="0"/>
          </a:p>
        </p:txBody>
      </p:sp>
    </p:spTree>
    <p:extLst>
      <p:ext uri="{BB962C8B-B14F-4D97-AF65-F5344CB8AC3E}">
        <p14:creationId xmlns:p14="http://schemas.microsoft.com/office/powerpoint/2010/main" val="411738727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a:xfrm>
            <a:off x="609600" y="1268760"/>
            <a:ext cx="10972800" cy="5231607"/>
          </a:xfrm>
        </p:spPr>
        <p:txBody>
          <a:bodyPr>
            <a:normAutofit fontScale="92500" lnSpcReduction="20000"/>
          </a:bodyPr>
          <a:lstStyle/>
          <a:p>
            <a:pPr marL="0" indent="0">
              <a:lnSpc>
                <a:spcPct val="110000"/>
              </a:lnSpc>
              <a:buNone/>
            </a:pPr>
            <a:r>
              <a:rPr lang="it-IT" sz="2400" dirty="0"/>
              <a:t>Nel periodo precedente e durante lo svolgimento della Challenge, gli Atleti possono </a:t>
            </a:r>
          </a:p>
          <a:p>
            <a:pPr>
              <a:lnSpc>
                <a:spcPct val="110000"/>
              </a:lnSpc>
            </a:pPr>
            <a:r>
              <a:rPr lang="it-IT" sz="2400" dirty="0"/>
              <a:t>iscriversi: </a:t>
            </a:r>
          </a:p>
          <a:p>
            <a:pPr lvl="1">
              <a:lnSpc>
                <a:spcPct val="110000"/>
              </a:lnSpc>
            </a:pPr>
            <a:r>
              <a:rPr lang="it-IT" sz="1800" b="1" dirty="0"/>
              <a:t>registrandosi su </a:t>
            </a:r>
            <a:r>
              <a:rPr lang="it-IT" sz="1800" b="1" dirty="0" err="1"/>
              <a:t>AppNRun</a:t>
            </a:r>
            <a:r>
              <a:rPr lang="it-IT" sz="1800" dirty="0"/>
              <a:t>, scaricando la App per smartphone (Android e Apple iOS) o andando su </a:t>
            </a:r>
            <a:r>
              <a:rPr lang="it-IT" sz="1800" dirty="0">
                <a:hlinkClick r:id="rId2"/>
              </a:rPr>
              <a:t>www.appnrun.it</a:t>
            </a:r>
            <a:endParaRPr lang="it-IT" sz="1800" dirty="0"/>
          </a:p>
          <a:p>
            <a:pPr lvl="1">
              <a:lnSpc>
                <a:spcPct val="110000"/>
              </a:lnSpc>
            </a:pPr>
            <a:r>
              <a:rPr lang="it-IT" sz="1800" dirty="0"/>
              <a:t>Procedendo al caricamento del Mobile </a:t>
            </a:r>
            <a:r>
              <a:rPr lang="it-IT" sz="1800" dirty="0" err="1"/>
              <a:t>Wallet</a:t>
            </a:r>
            <a:r>
              <a:rPr lang="it-IT" sz="1800" dirty="0"/>
              <a:t> con l’importo che desiderano versare, via PayPal o Carta di Credito</a:t>
            </a:r>
          </a:p>
          <a:p>
            <a:pPr lvl="1">
              <a:lnSpc>
                <a:spcPct val="110000"/>
              </a:lnSpc>
            </a:pPr>
            <a:r>
              <a:rPr lang="it-IT" sz="1800" b="1" dirty="0"/>
              <a:t>Ricercando l’Evento, selezionandolo e cliccando su «iscriviti»</a:t>
            </a:r>
            <a:r>
              <a:rPr lang="it-IT" sz="1800" dirty="0"/>
              <a:t> (</a:t>
            </a:r>
            <a:r>
              <a:rPr lang="it-IT" sz="1800" i="1" dirty="0"/>
              <a:t>nota: i dettagli della procedura di iscrizione sono in fase di definizione con il team di sviluppo, anche in funzione dei requisiti che emergeranno nel dialogo con le Società podistiche</a:t>
            </a:r>
            <a:r>
              <a:rPr lang="it-IT" sz="1800" dirty="0"/>
              <a:t>)</a:t>
            </a:r>
          </a:p>
          <a:p>
            <a:pPr lvl="1">
              <a:lnSpc>
                <a:spcPct val="110000"/>
              </a:lnSpc>
            </a:pPr>
            <a:r>
              <a:rPr lang="it-IT" sz="1800" dirty="0"/>
              <a:t>Leggendo e sottoscrivendo la Dichiarazione che impegna al rispetto delle norme vigenti in materia di distanziamento sociale, a fornire esclusivamente tracciati autentici, prodotti dal proprio orologio GPS effettuati correndo e comportando una manleva completa nei confronti degli Organizzatori e di </a:t>
            </a:r>
            <a:r>
              <a:rPr lang="it-IT" sz="1800" dirty="0" err="1"/>
              <a:t>AppNRun</a:t>
            </a:r>
            <a:endParaRPr lang="it-IT" sz="1800" dirty="0"/>
          </a:p>
          <a:p>
            <a:pPr lvl="1">
              <a:lnSpc>
                <a:spcPct val="110000"/>
              </a:lnSpc>
            </a:pPr>
            <a:r>
              <a:rPr lang="it-IT" sz="1800" dirty="0"/>
              <a:t>L’iscrizione sarà confermata mediante email inviata dalla piattaforma </a:t>
            </a:r>
            <a:r>
              <a:rPr lang="it-IT" sz="1800" dirty="0" err="1"/>
              <a:t>AppNRun</a:t>
            </a:r>
            <a:r>
              <a:rPr lang="it-IT" sz="1800" dirty="0"/>
              <a:t> al Runner, all’indirizzo email di contatto fornito in fase di registrazione</a:t>
            </a:r>
          </a:p>
          <a:p>
            <a:pPr>
              <a:lnSpc>
                <a:spcPct val="110000"/>
              </a:lnSpc>
            </a:pPr>
            <a:r>
              <a:rPr lang="it-IT" sz="2400" dirty="0"/>
              <a:t>Caricare su </a:t>
            </a:r>
            <a:r>
              <a:rPr lang="it-IT" sz="2400" dirty="0" err="1"/>
              <a:t>AppNRun</a:t>
            </a:r>
            <a:r>
              <a:rPr lang="it-IT" sz="2400" dirty="0"/>
              <a:t> – via App o sito web – le  proprie attività di corsa sul percorso della challenge, </a:t>
            </a:r>
            <a:r>
              <a:rPr lang="it-IT" sz="2400" b="1" dirty="0"/>
              <a:t>condividendo il link all’attività</a:t>
            </a:r>
            <a:r>
              <a:rPr lang="it-IT" sz="2400" dirty="0"/>
              <a:t>, acquisita mediante il proprio orologio GPS o tramite Smartphone con App di tracking (es. </a:t>
            </a:r>
            <a:r>
              <a:rPr lang="it-IT" sz="2400" dirty="0" err="1"/>
              <a:t>Strava</a:t>
            </a:r>
            <a:r>
              <a:rPr lang="it-IT" sz="2400" dirty="0"/>
              <a:t>, </a:t>
            </a:r>
            <a:r>
              <a:rPr lang="it-IT" sz="2400" dirty="0" err="1"/>
              <a:t>Runkeeper</a:t>
            </a:r>
            <a:r>
              <a:rPr lang="it-IT" sz="2400" dirty="0"/>
              <a:t>, </a:t>
            </a:r>
            <a:r>
              <a:rPr lang="it-IT" sz="2400" dirty="0" err="1"/>
              <a:t>Runtastic</a:t>
            </a:r>
            <a:r>
              <a:rPr lang="it-IT" sz="2400" dirty="0"/>
              <a:t>, </a:t>
            </a:r>
            <a:r>
              <a:rPr lang="it-IT" sz="2400" dirty="0" err="1"/>
              <a:t>ecc</a:t>
            </a:r>
            <a:r>
              <a:rPr lang="it-IT" sz="2400" dirty="0"/>
              <a:t>…) </a:t>
            </a:r>
          </a:p>
          <a:p>
            <a:pPr>
              <a:lnSpc>
                <a:spcPct val="110000"/>
              </a:lnSpc>
            </a:pPr>
            <a:r>
              <a:rPr lang="it-IT" sz="2400" u="sng" dirty="0"/>
              <a:t>È possibile caricare più attività relative alla stessa Challenge</a:t>
            </a:r>
          </a:p>
          <a:p>
            <a:pPr marL="0" indent="0">
              <a:lnSpc>
                <a:spcPct val="110000"/>
              </a:lnSpc>
              <a:buNone/>
            </a:pPr>
            <a:endParaRPr lang="it-IT" sz="2400" dirty="0"/>
          </a:p>
        </p:txBody>
      </p:sp>
      <p:sp>
        <p:nvSpPr>
          <p:cNvPr id="7" name="Titolo 6"/>
          <p:cNvSpPr>
            <a:spLocks noGrp="1"/>
          </p:cNvSpPr>
          <p:nvPr>
            <p:ph type="title"/>
          </p:nvPr>
        </p:nvSpPr>
        <p:spPr>
          <a:xfrm>
            <a:off x="609600" y="188640"/>
            <a:ext cx="10972800" cy="850106"/>
          </a:xfrm>
        </p:spPr>
        <p:txBody>
          <a:bodyPr>
            <a:normAutofit/>
          </a:bodyPr>
          <a:lstStyle/>
          <a:p>
            <a:pPr algn="l"/>
            <a:r>
              <a:rPr lang="it-IT" sz="3600" b="1" dirty="0">
                <a:solidFill>
                  <a:srgbClr val="3A59A3"/>
                </a:solidFill>
                <a:cs typeface="Arial" pitchFamily="34" charset="0"/>
              </a:rPr>
              <a:t>Local V-Running Challenge - Svolgimento della Challenge</a:t>
            </a:r>
            <a:endParaRPr lang="en-GB" sz="3600" dirty="0"/>
          </a:p>
        </p:txBody>
      </p:sp>
      <p:sp>
        <p:nvSpPr>
          <p:cNvPr id="14" name="Segnaposto data 3">
            <a:extLst>
              <a:ext uri="{FF2B5EF4-FFF2-40B4-BE49-F238E27FC236}">
                <a16:creationId xmlns:a16="http://schemas.microsoft.com/office/drawing/2014/main" id="{0D1EBAF2-7179-4783-8145-A31FFAE5DD3C}"/>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6" name="Segnaposto piè di pagina 4">
            <a:extLst>
              <a:ext uri="{FF2B5EF4-FFF2-40B4-BE49-F238E27FC236}">
                <a16:creationId xmlns:a16="http://schemas.microsoft.com/office/drawing/2014/main" id="{1A88D2E7-35EF-4E0D-9925-73C9225C05A1}"/>
              </a:ext>
            </a:extLst>
          </p:cNvPr>
          <p:cNvSpPr>
            <a:spLocks noGrp="1"/>
          </p:cNvSpPr>
          <p:nvPr>
            <p:ph type="ftr" sz="quarter" idx="11"/>
          </p:nvPr>
        </p:nvSpPr>
        <p:spPr>
          <a:xfrm>
            <a:off x="4165600" y="6356351"/>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17" name="Segnaposto numero diapositiva 5">
            <a:extLst>
              <a:ext uri="{FF2B5EF4-FFF2-40B4-BE49-F238E27FC236}">
                <a16:creationId xmlns:a16="http://schemas.microsoft.com/office/drawing/2014/main" id="{BE483CF9-1D0E-4611-B245-168F37C2B052}"/>
              </a:ext>
            </a:extLst>
          </p:cNvPr>
          <p:cNvSpPr>
            <a:spLocks noGrp="1"/>
          </p:cNvSpPr>
          <p:nvPr>
            <p:ph type="sldNum" sz="quarter" idx="12"/>
          </p:nvPr>
        </p:nvSpPr>
        <p:spPr>
          <a:xfrm>
            <a:off x="8737600" y="6356351"/>
            <a:ext cx="2844800" cy="365125"/>
          </a:xfrm>
        </p:spPr>
        <p:txBody>
          <a:bodyPr/>
          <a:lstStyle/>
          <a:p>
            <a:fld id="{8A686703-747E-4BA2-99A4-DCBF425681E9}" type="slidenum">
              <a:rPr lang="it-IT" smtClean="0">
                <a:solidFill>
                  <a:srgbClr val="3A59A3"/>
                </a:solidFill>
              </a:rPr>
              <a:pPr/>
              <a:t>7</a:t>
            </a:fld>
            <a:endParaRPr lang="it-IT" dirty="0"/>
          </a:p>
        </p:txBody>
      </p:sp>
      <p:sp>
        <p:nvSpPr>
          <p:cNvPr id="8" name="Rettangolo 7">
            <a:extLst>
              <a:ext uri="{FF2B5EF4-FFF2-40B4-BE49-F238E27FC236}">
                <a16:creationId xmlns:a16="http://schemas.microsoft.com/office/drawing/2014/main" id="{9FE3D6A6-10E1-4022-A55F-17481DE268AD}"/>
              </a:ext>
            </a:extLst>
          </p:cNvPr>
          <p:cNvSpPr/>
          <p:nvPr/>
        </p:nvSpPr>
        <p:spPr>
          <a:xfrm>
            <a:off x="642666" y="940658"/>
            <a:ext cx="2965299" cy="400110"/>
          </a:xfrm>
          <a:prstGeom prst="rect">
            <a:avLst/>
          </a:prstGeom>
        </p:spPr>
        <p:txBody>
          <a:bodyPr wrap="none">
            <a:spAutoFit/>
          </a:bodyPr>
          <a:lstStyle/>
          <a:p>
            <a:r>
              <a:rPr lang="it-IT" sz="2000" b="1" i="1" dirty="0">
                <a:solidFill>
                  <a:srgbClr val="3A59A3"/>
                </a:solidFill>
                <a:cs typeface="Arial" pitchFamily="34" charset="0"/>
              </a:rPr>
              <a:t>Cosa devono fare gli Atleti</a:t>
            </a:r>
            <a:endParaRPr lang="it-IT" sz="2000" i="1" dirty="0"/>
          </a:p>
        </p:txBody>
      </p:sp>
    </p:spTree>
    <p:extLst>
      <p:ext uri="{BB962C8B-B14F-4D97-AF65-F5344CB8AC3E}">
        <p14:creationId xmlns:p14="http://schemas.microsoft.com/office/powerpoint/2010/main" val="138376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p:txBody>
          <a:bodyPr>
            <a:normAutofit/>
          </a:bodyPr>
          <a:lstStyle/>
          <a:p>
            <a:pPr marL="0" indent="0">
              <a:lnSpc>
                <a:spcPct val="110000"/>
              </a:lnSpc>
              <a:buNone/>
            </a:pPr>
            <a:r>
              <a:rPr lang="it-IT" sz="2400" dirty="0"/>
              <a:t>Durante il periodo di svolgimento della Challenge, gli Organizzatori hanno il compito di:</a:t>
            </a:r>
          </a:p>
          <a:p>
            <a:pPr>
              <a:lnSpc>
                <a:spcPct val="110000"/>
              </a:lnSpc>
            </a:pPr>
            <a:r>
              <a:rPr lang="it-IT" sz="2400" b="1" dirty="0"/>
              <a:t>Analizzare e validare le attività </a:t>
            </a:r>
            <a:r>
              <a:rPr lang="it-IT" sz="2400" dirty="0"/>
              <a:t>caricate dagli atleti partecipanti. </a:t>
            </a:r>
            <a:r>
              <a:rPr lang="it-IT" sz="2400" i="1" dirty="0" err="1"/>
              <a:t>AppNRun</a:t>
            </a:r>
            <a:r>
              <a:rPr lang="it-IT" sz="2400" i="1" dirty="0"/>
              <a:t> avvisa mediante email gli Organizzatori, in occasione della disponibilità di una nuova attività postata e da approvare.</a:t>
            </a:r>
          </a:p>
          <a:p>
            <a:pPr>
              <a:lnSpc>
                <a:spcPct val="110000"/>
              </a:lnSpc>
            </a:pPr>
            <a:r>
              <a:rPr lang="it-IT" sz="2400" b="1" dirty="0"/>
              <a:t>Supervisionare </a:t>
            </a:r>
            <a:r>
              <a:rPr lang="it-IT" sz="2400" dirty="0"/>
              <a:t>la raccolta delle iscrizioni, che rimarranno aperte per tutta la durata della Challenge</a:t>
            </a:r>
          </a:p>
          <a:p>
            <a:pPr marL="0" indent="0">
              <a:lnSpc>
                <a:spcPct val="110000"/>
              </a:lnSpc>
              <a:buNone/>
            </a:pPr>
            <a:r>
              <a:rPr lang="it-IT" sz="2400" u="sng" dirty="0" err="1"/>
              <a:t>AppNRun</a:t>
            </a:r>
            <a:r>
              <a:rPr lang="it-IT" sz="2400" u="sng" dirty="0"/>
              <a:t> consentirà il caricamento di attività da parte dei Partecipanti esclusivamente durante il periodo di apertura della Challenge, al termine della quale la stessa sarà dichiarata conclusa con la pubblicazione dei risultati definitivi.</a:t>
            </a:r>
          </a:p>
          <a:p>
            <a:pPr marL="0" indent="0">
              <a:lnSpc>
                <a:spcPct val="110000"/>
              </a:lnSpc>
              <a:buNone/>
            </a:pPr>
            <a:endParaRPr lang="it-IT" sz="2400" dirty="0"/>
          </a:p>
          <a:p>
            <a:pPr marL="0" indent="0">
              <a:lnSpc>
                <a:spcPct val="110000"/>
              </a:lnSpc>
              <a:buNone/>
            </a:pPr>
            <a:endParaRPr lang="it-IT" sz="2400" dirty="0"/>
          </a:p>
        </p:txBody>
      </p:sp>
      <p:sp>
        <p:nvSpPr>
          <p:cNvPr id="7" name="Titolo 6"/>
          <p:cNvSpPr>
            <a:spLocks noGrp="1"/>
          </p:cNvSpPr>
          <p:nvPr>
            <p:ph type="title"/>
          </p:nvPr>
        </p:nvSpPr>
        <p:spPr>
          <a:xfrm>
            <a:off x="609600" y="274638"/>
            <a:ext cx="10972800" cy="778098"/>
          </a:xfrm>
        </p:spPr>
        <p:txBody>
          <a:bodyPr>
            <a:normAutofit/>
          </a:bodyPr>
          <a:lstStyle/>
          <a:p>
            <a:pPr algn="l"/>
            <a:r>
              <a:rPr lang="it-IT" sz="3200" b="1" dirty="0">
                <a:solidFill>
                  <a:srgbClr val="3A59A3"/>
                </a:solidFill>
                <a:cs typeface="Arial" pitchFamily="34" charset="0"/>
              </a:rPr>
              <a:t>Local V-Running Challenge - Svolgimento della Challenge</a:t>
            </a:r>
            <a:endParaRPr lang="en-GB" sz="3200" dirty="0"/>
          </a:p>
        </p:txBody>
      </p:sp>
      <p:sp>
        <p:nvSpPr>
          <p:cNvPr id="11" name="Segnaposto data 3">
            <a:extLst>
              <a:ext uri="{FF2B5EF4-FFF2-40B4-BE49-F238E27FC236}">
                <a16:creationId xmlns:a16="http://schemas.microsoft.com/office/drawing/2014/main" id="{4DD4EA37-EB85-4185-AB39-743323E493DE}"/>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2" name="Segnaposto piè di pagina 4">
            <a:extLst>
              <a:ext uri="{FF2B5EF4-FFF2-40B4-BE49-F238E27FC236}">
                <a16:creationId xmlns:a16="http://schemas.microsoft.com/office/drawing/2014/main" id="{66876BD5-6029-411A-8E20-6B3F33280C36}"/>
              </a:ext>
            </a:extLst>
          </p:cNvPr>
          <p:cNvSpPr>
            <a:spLocks noGrp="1"/>
          </p:cNvSpPr>
          <p:nvPr>
            <p:ph type="ftr" sz="quarter" idx="11"/>
          </p:nvPr>
        </p:nvSpPr>
        <p:spPr>
          <a:xfrm>
            <a:off x="4165600" y="6356351"/>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13" name="Segnaposto numero diapositiva 5">
            <a:extLst>
              <a:ext uri="{FF2B5EF4-FFF2-40B4-BE49-F238E27FC236}">
                <a16:creationId xmlns:a16="http://schemas.microsoft.com/office/drawing/2014/main" id="{4170FB94-23EC-41B4-8D51-302C1337F2B6}"/>
              </a:ext>
            </a:extLst>
          </p:cNvPr>
          <p:cNvSpPr>
            <a:spLocks noGrp="1"/>
          </p:cNvSpPr>
          <p:nvPr>
            <p:ph type="sldNum" sz="quarter" idx="12"/>
          </p:nvPr>
        </p:nvSpPr>
        <p:spPr>
          <a:xfrm>
            <a:off x="8737600" y="6356351"/>
            <a:ext cx="2844800" cy="365125"/>
          </a:xfrm>
        </p:spPr>
        <p:txBody>
          <a:bodyPr/>
          <a:lstStyle/>
          <a:p>
            <a:fld id="{8A686703-747E-4BA2-99A4-DCBF425681E9}" type="slidenum">
              <a:rPr lang="it-IT" smtClean="0">
                <a:solidFill>
                  <a:srgbClr val="3A59A3"/>
                </a:solidFill>
              </a:rPr>
              <a:pPr/>
              <a:t>8</a:t>
            </a:fld>
            <a:endParaRPr lang="it-IT" dirty="0"/>
          </a:p>
        </p:txBody>
      </p:sp>
      <p:sp>
        <p:nvSpPr>
          <p:cNvPr id="8" name="Rettangolo 7">
            <a:extLst>
              <a:ext uri="{FF2B5EF4-FFF2-40B4-BE49-F238E27FC236}">
                <a16:creationId xmlns:a16="http://schemas.microsoft.com/office/drawing/2014/main" id="{D33A43C5-CEC9-462E-9CB2-4870FE7BC7EC}"/>
              </a:ext>
            </a:extLst>
          </p:cNvPr>
          <p:cNvSpPr/>
          <p:nvPr/>
        </p:nvSpPr>
        <p:spPr>
          <a:xfrm>
            <a:off x="642666" y="940658"/>
            <a:ext cx="3827843" cy="400110"/>
          </a:xfrm>
          <a:prstGeom prst="rect">
            <a:avLst/>
          </a:prstGeom>
        </p:spPr>
        <p:txBody>
          <a:bodyPr wrap="none">
            <a:spAutoFit/>
          </a:bodyPr>
          <a:lstStyle/>
          <a:p>
            <a:r>
              <a:rPr lang="it-IT" sz="2000" b="1" i="1" dirty="0">
                <a:solidFill>
                  <a:srgbClr val="3A59A3"/>
                </a:solidFill>
                <a:cs typeface="Arial" pitchFamily="34" charset="0"/>
              </a:rPr>
              <a:t>Cosa devono fare gli Organizzatori</a:t>
            </a:r>
            <a:endParaRPr lang="it-IT" sz="2000" i="1" dirty="0"/>
          </a:p>
        </p:txBody>
      </p:sp>
    </p:spTree>
    <p:extLst>
      <p:ext uri="{BB962C8B-B14F-4D97-AF65-F5344CB8AC3E}">
        <p14:creationId xmlns:p14="http://schemas.microsoft.com/office/powerpoint/2010/main" val="315628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p:cNvSpPr>
            <a:spLocks noGrp="1"/>
          </p:cNvSpPr>
          <p:nvPr>
            <p:ph idx="1"/>
          </p:nvPr>
        </p:nvSpPr>
        <p:spPr>
          <a:xfrm>
            <a:off x="609600" y="980728"/>
            <a:ext cx="11391056" cy="5668740"/>
          </a:xfrm>
        </p:spPr>
        <p:txBody>
          <a:bodyPr>
            <a:normAutofit/>
          </a:bodyPr>
          <a:lstStyle/>
          <a:p>
            <a:pPr marL="0" indent="0">
              <a:buNone/>
            </a:pPr>
            <a:r>
              <a:rPr lang="it-IT" sz="2000" b="1" dirty="0"/>
              <a:t>Challenge con più prove, gestite da ASD della provincia di Genova, a partire da giugno 2020</a:t>
            </a:r>
            <a:endParaRPr lang="it-IT" sz="2000" dirty="0"/>
          </a:p>
          <a:p>
            <a:endParaRPr lang="it-IT" sz="1600" dirty="0"/>
          </a:p>
          <a:p>
            <a:r>
              <a:rPr lang="it-IT" sz="1600" b="1" dirty="0"/>
              <a:t>La partecipazione alle Challenge sarà tecnicamente gratuita per i Runner </a:t>
            </a:r>
            <a:r>
              <a:rPr lang="it-IT" sz="1600" dirty="0"/>
              <a:t>ma verrà associata ad una raccolta fondi per beneficenza. </a:t>
            </a:r>
          </a:p>
          <a:p>
            <a:r>
              <a:rPr lang="it-IT" sz="1600" dirty="0"/>
              <a:t>Ogni </a:t>
            </a:r>
            <a:r>
              <a:rPr lang="it-IT" sz="1600" b="1" dirty="0"/>
              <a:t>Organizzatore individuerà per la propria Challenge uno o più Enti di beneficenza</a:t>
            </a:r>
            <a:r>
              <a:rPr lang="it-IT" sz="1600" dirty="0"/>
              <a:t>, a cui sarà devoluta l’intera somma di denaro raccolta, a meno dei costi di gestione di </a:t>
            </a:r>
            <a:r>
              <a:rPr lang="it-IT" sz="1600" dirty="0" err="1"/>
              <a:t>AppNRun</a:t>
            </a:r>
            <a:r>
              <a:rPr lang="it-IT" sz="1600" dirty="0"/>
              <a:t>, che saranno esposti all’Organizzatore mediante regolare fattura a consuntivo</a:t>
            </a:r>
          </a:p>
          <a:p>
            <a:r>
              <a:rPr lang="it-IT" sz="1600" dirty="0"/>
              <a:t>In caso di </a:t>
            </a:r>
            <a:r>
              <a:rPr lang="it-IT" sz="1600" b="1" dirty="0"/>
              <a:t>allerta meteo ARANCIONE e ROSSO</a:t>
            </a:r>
            <a:r>
              <a:rPr lang="it-IT" sz="1600" dirty="0"/>
              <a:t>, la Challenge è da considerarsi sospesa. Eventuali risultati postati dagli Atleti durante il periodo di vigore dell’allerta meteo non saranno considerati validi.</a:t>
            </a:r>
          </a:p>
          <a:p>
            <a:pPr marL="0" indent="0">
              <a:buNone/>
            </a:pPr>
            <a:endParaRPr lang="it-IT" sz="1600" dirty="0"/>
          </a:p>
          <a:p>
            <a:r>
              <a:rPr lang="it-IT" sz="1600" b="1" dirty="0"/>
              <a:t>Non è prevista la gestione di pacchi gara fisici</a:t>
            </a:r>
          </a:p>
          <a:p>
            <a:r>
              <a:rPr lang="it-IT" sz="1600" b="1" dirty="0"/>
              <a:t>Non sono previste premiazioni </a:t>
            </a:r>
            <a:r>
              <a:rPr lang="it-IT" sz="1600" dirty="0"/>
              <a:t>al termine delle singole Challenge mentre è possibile </a:t>
            </a:r>
            <a:r>
              <a:rPr lang="it-IT" sz="1600" b="1" dirty="0"/>
              <a:t>valutare il conferimento di riconoscimenti al termine  di tutte le prove (es. voucher o buoni sconto per acquisto prodotti convenzionati)</a:t>
            </a:r>
            <a:r>
              <a:rPr lang="it-IT" sz="1600" dirty="0"/>
              <a:t>.</a:t>
            </a:r>
          </a:p>
          <a:p>
            <a:r>
              <a:rPr lang="it-IT" sz="1600" dirty="0"/>
              <a:t>Sarà possibile condividere e commentare i risultati delle V-Running Challenge in riunioni virtuali in videoconferenza a cui possono prendere parte tutti i partecipanti</a:t>
            </a:r>
          </a:p>
          <a:p>
            <a:pPr marL="0" indent="0">
              <a:buNone/>
            </a:pPr>
            <a:endParaRPr lang="it-IT" sz="1600" dirty="0"/>
          </a:p>
          <a:p>
            <a:pPr marL="0" indent="0">
              <a:buNone/>
            </a:pPr>
            <a:r>
              <a:rPr lang="it-IT" sz="1600" b="1" u="sng" dirty="0"/>
              <a:t>Attività in corso sui seguenti aspetti</a:t>
            </a:r>
            <a:r>
              <a:rPr lang="it-IT" sz="1600" dirty="0"/>
              <a:t>:</a:t>
            </a:r>
          </a:p>
          <a:p>
            <a:r>
              <a:rPr lang="it-IT" sz="1600" dirty="0"/>
              <a:t>Possibilità di partnership per l’</a:t>
            </a:r>
            <a:r>
              <a:rPr lang="it-IT" sz="1600" b="1" dirty="0"/>
              <a:t>acquisto orologi GPS </a:t>
            </a:r>
            <a:r>
              <a:rPr lang="it-IT" sz="1600" dirty="0"/>
              <a:t>e abbigliamento per running </a:t>
            </a:r>
            <a:r>
              <a:rPr lang="it-IT" sz="1600" b="1" dirty="0"/>
              <a:t>a condizioni di vantaggio </a:t>
            </a:r>
            <a:r>
              <a:rPr lang="it-IT" sz="1600" dirty="0"/>
              <a:t>presso strutture convenzionate</a:t>
            </a:r>
          </a:p>
        </p:txBody>
      </p:sp>
      <p:sp>
        <p:nvSpPr>
          <p:cNvPr id="7" name="Titolo 6"/>
          <p:cNvSpPr>
            <a:spLocks noGrp="1"/>
          </p:cNvSpPr>
          <p:nvPr>
            <p:ph type="title"/>
          </p:nvPr>
        </p:nvSpPr>
        <p:spPr>
          <a:xfrm>
            <a:off x="609600" y="188640"/>
            <a:ext cx="10972800" cy="700609"/>
          </a:xfrm>
        </p:spPr>
        <p:txBody>
          <a:bodyPr>
            <a:normAutofit/>
          </a:bodyPr>
          <a:lstStyle/>
          <a:p>
            <a:pPr algn="l"/>
            <a:r>
              <a:rPr lang="it-IT" sz="3600" b="1" dirty="0">
                <a:solidFill>
                  <a:srgbClr val="3A59A3"/>
                </a:solidFill>
                <a:cs typeface="Arial" pitchFamily="34" charset="0"/>
              </a:rPr>
              <a:t>Real Use Case: Genova V-Running Challenge</a:t>
            </a:r>
            <a:endParaRPr lang="en-GB" sz="3600" dirty="0"/>
          </a:p>
        </p:txBody>
      </p:sp>
      <p:sp>
        <p:nvSpPr>
          <p:cNvPr id="11" name="Segnaposto data 3">
            <a:extLst>
              <a:ext uri="{FF2B5EF4-FFF2-40B4-BE49-F238E27FC236}">
                <a16:creationId xmlns:a16="http://schemas.microsoft.com/office/drawing/2014/main" id="{5887DC10-BB50-431B-8497-98C1D40FE4AB}"/>
              </a:ext>
            </a:extLst>
          </p:cNvPr>
          <p:cNvSpPr>
            <a:spLocks noGrp="1"/>
          </p:cNvSpPr>
          <p:nvPr>
            <p:ph type="dt" sz="half" idx="10"/>
          </p:nvPr>
        </p:nvSpPr>
        <p:spPr>
          <a:xfrm>
            <a:off x="609600" y="6356351"/>
            <a:ext cx="2844800" cy="365125"/>
          </a:xfrm>
        </p:spPr>
        <p:txBody>
          <a:bodyPr vert="horz" lIns="91440" tIns="45720" rIns="91440" bIns="45720" rtlCol="0" anchor="ctr"/>
          <a:lstStyle/>
          <a:p>
            <a:fld id="{D522790A-9600-4179-AE59-58EEF629552E}" type="datetime1">
              <a:rPr lang="it-IT">
                <a:solidFill>
                  <a:srgbClr val="3A59A3"/>
                </a:solidFill>
              </a:rPr>
              <a:pPr/>
              <a:t>01/08/2020</a:t>
            </a:fld>
            <a:endParaRPr lang="it-IT" dirty="0">
              <a:solidFill>
                <a:srgbClr val="3A59A3"/>
              </a:solidFill>
            </a:endParaRPr>
          </a:p>
        </p:txBody>
      </p:sp>
      <p:sp>
        <p:nvSpPr>
          <p:cNvPr id="12" name="Segnaposto piè di pagina 4">
            <a:extLst>
              <a:ext uri="{FF2B5EF4-FFF2-40B4-BE49-F238E27FC236}">
                <a16:creationId xmlns:a16="http://schemas.microsoft.com/office/drawing/2014/main" id="{E81A5244-20FB-4CAB-91B4-CC17C0851A42}"/>
              </a:ext>
            </a:extLst>
          </p:cNvPr>
          <p:cNvSpPr>
            <a:spLocks noGrp="1"/>
          </p:cNvSpPr>
          <p:nvPr>
            <p:ph type="ftr" sz="quarter" idx="11"/>
          </p:nvPr>
        </p:nvSpPr>
        <p:spPr>
          <a:xfrm>
            <a:off x="4165600" y="6309320"/>
            <a:ext cx="3860800" cy="365125"/>
          </a:xfrm>
        </p:spPr>
        <p:txBody>
          <a:bodyPr/>
          <a:lstStyle>
            <a:lvl1pPr>
              <a:defRPr>
                <a:solidFill>
                  <a:srgbClr val="3A59A3"/>
                </a:solidFill>
              </a:defRPr>
            </a:lvl1pPr>
          </a:lstStyle>
          <a:p>
            <a:r>
              <a:rPr lang="it-IT" dirty="0"/>
              <a:t>©2020 </a:t>
            </a:r>
            <a:r>
              <a:rPr lang="it-IT" dirty="0" err="1"/>
              <a:t>AppNRun</a:t>
            </a:r>
            <a:r>
              <a:rPr lang="it-IT" dirty="0"/>
              <a:t> S.r.l. –– Tutti i diritti riservati</a:t>
            </a:r>
          </a:p>
        </p:txBody>
      </p:sp>
      <p:sp>
        <p:nvSpPr>
          <p:cNvPr id="8" name="Segnaposto numero diapositiva 5">
            <a:extLst>
              <a:ext uri="{FF2B5EF4-FFF2-40B4-BE49-F238E27FC236}">
                <a16:creationId xmlns:a16="http://schemas.microsoft.com/office/drawing/2014/main" id="{FE51EBB4-59E6-4729-893C-188ED5D55DF0}"/>
              </a:ext>
            </a:extLst>
          </p:cNvPr>
          <p:cNvSpPr txBox="1">
            <a:spLocks/>
          </p:cNvSpPr>
          <p:nvPr/>
        </p:nvSpPr>
        <p:spPr>
          <a:xfrm>
            <a:off x="8737600" y="6356351"/>
            <a:ext cx="2844800" cy="365125"/>
          </a:xfrm>
          <a:prstGeom prst="rect">
            <a:avLst/>
          </a:prstGeom>
        </p:spPr>
        <p:txBody>
          <a:bodyPr/>
          <a:lstStyle>
            <a:defPPr>
              <a:defRPr lang="it-IT"/>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686703-747E-4BA2-99A4-DCBF425681E9}" type="slidenum">
              <a:rPr lang="it-IT" smtClean="0">
                <a:solidFill>
                  <a:srgbClr val="3A59A3"/>
                </a:solidFill>
              </a:rPr>
              <a:pPr/>
              <a:t>9</a:t>
            </a:fld>
            <a:endParaRPr lang="it-IT" dirty="0"/>
          </a:p>
        </p:txBody>
      </p:sp>
      <p:pic>
        <p:nvPicPr>
          <p:cNvPr id="4" name="Immagine 3">
            <a:extLst>
              <a:ext uri="{FF2B5EF4-FFF2-40B4-BE49-F238E27FC236}">
                <a16:creationId xmlns:a16="http://schemas.microsoft.com/office/drawing/2014/main" id="{2E9E57C1-23DC-44CA-88BF-7210433034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188639"/>
            <a:ext cx="1401218" cy="700609"/>
          </a:xfrm>
          <a:prstGeom prst="rect">
            <a:avLst/>
          </a:prstGeom>
          <a:ln>
            <a:solidFill>
              <a:srgbClr val="223365"/>
            </a:solidFill>
          </a:ln>
        </p:spPr>
      </p:pic>
    </p:spTree>
    <p:extLst>
      <p:ext uri="{BB962C8B-B14F-4D97-AF65-F5344CB8AC3E}">
        <p14:creationId xmlns:p14="http://schemas.microsoft.com/office/powerpoint/2010/main" val="2717199952"/>
      </p:ext>
    </p:extLst>
  </p:cSld>
  <p:clrMapOvr>
    <a:masterClrMapping/>
  </p:clrMapOvr>
</p:sld>
</file>

<file path=ppt/theme/theme1.xml><?xml version="1.0" encoding="utf-8"?>
<a:theme xmlns:a="http://schemas.openxmlformats.org/drawingml/2006/main" name="Tema di Office">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60578</TotalTime>
  <Words>2158</Words>
  <Application>Microsoft Office PowerPoint</Application>
  <PresentationFormat>Widescreen</PresentationFormat>
  <Paragraphs>265</Paragraphs>
  <Slides>16</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Arial Black</vt:lpstr>
      <vt:lpstr>Calibri</vt:lpstr>
      <vt:lpstr>docs-Roboto</vt:lpstr>
      <vt:lpstr>Roboto</vt:lpstr>
      <vt:lpstr>Tema di Office</vt:lpstr>
      <vt:lpstr>Presentazione standard di PowerPoint</vt:lpstr>
      <vt:lpstr>AppNRun V-Running Challenge: La Soluzione per tornare a correre motivati</vt:lpstr>
      <vt:lpstr>Local e Global V-Running Challenge : Una Soluzione, Due Format</vt:lpstr>
      <vt:lpstr>AppNRun V-Running Challenge : Costi</vt:lpstr>
      <vt:lpstr>LOCAL V-Running Challenge</vt:lpstr>
      <vt:lpstr>Local V-Running Challenge - Il ruolo degli Organizzatori</vt:lpstr>
      <vt:lpstr>Local V-Running Challenge - Svolgimento della Challenge</vt:lpstr>
      <vt:lpstr>Local V-Running Challenge - Svolgimento della Challenge</vt:lpstr>
      <vt:lpstr>Real Use Case: Genova V-Running Challenge</vt:lpstr>
      <vt:lpstr>Genova V-Running Challenge – Le Prove</vt:lpstr>
      <vt:lpstr>Genova V-Running Challenge – Le Prove</vt:lpstr>
      <vt:lpstr>Global V-Running Challenge</vt:lpstr>
      <vt:lpstr>Global V-Running Challenge - Il ruolo degli Organizzatori</vt:lpstr>
      <vt:lpstr>Global V-Running Challenge - Svolgimento della Challenge</vt:lpstr>
      <vt:lpstr>Global V-Running Challenge - Svolgimento della Challenge</vt:lpstr>
      <vt:lpstr>GRAZIE da…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Federico Descalzo</dc:creator>
  <cp:lastModifiedBy>Federico Descalzo</cp:lastModifiedBy>
  <cp:revision>1044</cp:revision>
  <cp:lastPrinted>2019-11-01T17:02:40Z</cp:lastPrinted>
  <dcterms:created xsi:type="dcterms:W3CDTF">2013-03-26T10:55:11Z</dcterms:created>
  <dcterms:modified xsi:type="dcterms:W3CDTF">2020-07-31T22:36:49Z</dcterms:modified>
</cp:coreProperties>
</file>